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88" r:id="rId3"/>
    <p:sldMasterId id="2147483690" r:id="rId4"/>
  </p:sldMasterIdLst>
  <p:notesMasterIdLst>
    <p:notesMasterId r:id="rId20"/>
  </p:notesMasterIdLst>
  <p:sldIdLst>
    <p:sldId id="274" r:id="rId5"/>
    <p:sldId id="290" r:id="rId6"/>
    <p:sldId id="310" r:id="rId7"/>
    <p:sldId id="296" r:id="rId8"/>
    <p:sldId id="303" r:id="rId9"/>
    <p:sldId id="305" r:id="rId10"/>
    <p:sldId id="306" r:id="rId11"/>
    <p:sldId id="307" r:id="rId12"/>
    <p:sldId id="257" r:id="rId13"/>
    <p:sldId id="276" r:id="rId14"/>
    <p:sldId id="283" r:id="rId15"/>
    <p:sldId id="286" r:id="rId16"/>
    <p:sldId id="287" r:id="rId17"/>
    <p:sldId id="308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оленская Виктория Алексеевна" initials="С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705" autoAdjust="0"/>
  </p:normalViewPr>
  <p:slideViewPr>
    <p:cSldViewPr>
      <p:cViewPr>
        <p:scale>
          <a:sx n="100" d="100"/>
          <a:sy n="100" d="100"/>
        </p:scale>
        <p:origin x="-28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37370-A50D-4452-919A-687EBB33EC8F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E0036-2272-4E01-ABB8-C3E2E21820E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strike="sngStrike" dirty="0" smtClean="0">
              <a:solidFill>
                <a:srgbClr val="FF0000"/>
              </a:solidFill>
            </a:rPr>
            <a:t>Паспорт сделки</a:t>
          </a:r>
        </a:p>
        <a:p>
          <a:r>
            <a:rPr lang="ru-RU" sz="1600" b="1" dirty="0" smtClean="0">
              <a:solidFill>
                <a:srgbClr val="FF0000"/>
              </a:solidFill>
            </a:rPr>
            <a:t>Теперь:</a:t>
          </a:r>
        </a:p>
        <a:p>
          <a:r>
            <a:rPr lang="ru-RU" sz="1600" b="1" u="sng" dirty="0" smtClean="0">
              <a:solidFill>
                <a:srgbClr val="FF0000"/>
              </a:solidFill>
            </a:rPr>
            <a:t>Уникальный номер</a:t>
          </a:r>
          <a:endParaRPr lang="ru-RU" sz="1600" b="1" u="sng" dirty="0">
            <a:solidFill>
              <a:srgbClr val="FF0000"/>
            </a:solidFill>
          </a:endParaRPr>
        </a:p>
      </dgm:t>
    </dgm:pt>
    <dgm:pt modelId="{96E706AC-1FEC-484E-B2FA-2D0A4A99A194}" type="parTrans" cxnId="{B9C52BD0-7970-4CA4-B41D-D8F9C0163C89}">
      <dgm:prSet/>
      <dgm:spPr/>
      <dgm:t>
        <a:bodyPr/>
        <a:lstStyle/>
        <a:p>
          <a:endParaRPr lang="ru-RU"/>
        </a:p>
      </dgm:t>
    </dgm:pt>
    <dgm:pt modelId="{5A2640D0-4091-41FD-B337-BB88DAD05801}" type="sibTrans" cxnId="{B9C52BD0-7970-4CA4-B41D-D8F9C0163C89}">
      <dgm:prSet/>
      <dgm:spPr/>
      <dgm:t>
        <a:bodyPr/>
        <a:lstStyle/>
        <a:p>
          <a:endParaRPr lang="ru-RU"/>
        </a:p>
      </dgm:t>
    </dgm:pt>
    <dgm:pt modelId="{04237464-9BAB-4D1F-9247-A259F867B8B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Договоры об экспорте/импорте товаров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1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1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агентские договоры, договоры комиссии, договоры поручения</a:t>
          </a:r>
          <a:r>
            <a:rPr lang="ru-RU" sz="900" b="0" i="1" dirty="0" smtClean="0"/>
            <a:t>)</a:t>
          </a:r>
          <a:endParaRPr lang="ru-RU" sz="900" b="1" dirty="0" smtClean="0"/>
        </a:p>
        <a:p>
          <a:endParaRPr lang="ru-RU" sz="900" b="1" dirty="0"/>
        </a:p>
      </dgm:t>
    </dgm:pt>
    <dgm:pt modelId="{854040C3-3250-4CA3-81F1-85774385DB3E}" type="parTrans" cxnId="{C8A22F60-02D6-4DDC-8A7F-D8ACA1057754}">
      <dgm:prSet/>
      <dgm:spPr/>
      <dgm:t>
        <a:bodyPr/>
        <a:lstStyle/>
        <a:p>
          <a:endParaRPr lang="ru-RU"/>
        </a:p>
      </dgm:t>
    </dgm:pt>
    <dgm:pt modelId="{C0568EA8-79D0-4A32-8DDA-69607B6F02F7}" type="sibTrans" cxnId="{C8A22F60-02D6-4DDC-8A7F-D8ACA1057754}">
      <dgm:prSet/>
      <dgm:spPr/>
      <dgm:t>
        <a:bodyPr/>
        <a:lstStyle/>
        <a:p>
          <a:endParaRPr lang="ru-RU"/>
        </a:p>
      </dgm:t>
    </dgm:pt>
    <dgm:pt modelId="{84F40493-59CA-43AB-8EBC-64D7752E7C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Договоры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 оказании услуг</a:t>
          </a:r>
        </a:p>
        <a:p>
          <a:r>
            <a:rPr lang="ru-RU" sz="9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9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9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агентские договоры, договоры комиссии, договоры поручения)</a:t>
          </a:r>
          <a:endParaRPr lang="ru-RU" sz="9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AAED4-9A0E-4AFC-927F-C1E8285DE040}" type="parTrans" cxnId="{C2C9F205-16C8-4F09-A445-170306616ED8}">
      <dgm:prSet/>
      <dgm:spPr/>
      <dgm:t>
        <a:bodyPr/>
        <a:lstStyle/>
        <a:p>
          <a:endParaRPr lang="ru-RU"/>
        </a:p>
      </dgm:t>
    </dgm:pt>
    <dgm:pt modelId="{337E3CCE-BAE2-4D2C-BA82-0103BDD2642E}" type="sibTrans" cxnId="{C2C9F205-16C8-4F09-A445-170306616ED8}">
      <dgm:prSet/>
      <dgm:spPr/>
      <dgm:t>
        <a:bodyPr/>
        <a:lstStyle/>
        <a:p>
          <a:endParaRPr lang="ru-RU"/>
        </a:p>
      </dgm:t>
    </dgm:pt>
    <dgm:pt modelId="{13CDCCE9-F77D-42EE-8139-A171FFE6C98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Договоры передачи движимого /недвижимого имущества 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договору аренды/лизинга</a:t>
          </a:r>
        </a:p>
        <a:p>
          <a:endParaRPr lang="ru-RU" sz="900" b="1" dirty="0"/>
        </a:p>
      </dgm:t>
    </dgm:pt>
    <dgm:pt modelId="{6376FBAD-124A-4FB8-867C-6C5AADB1797F}" type="parTrans" cxnId="{143FD436-945A-455E-907A-3ED44C0AD24A}">
      <dgm:prSet/>
      <dgm:spPr/>
      <dgm:t>
        <a:bodyPr/>
        <a:lstStyle/>
        <a:p>
          <a:endParaRPr lang="ru-RU"/>
        </a:p>
      </dgm:t>
    </dgm:pt>
    <dgm:pt modelId="{D93D0184-F52A-49C2-86A3-7EFB489CC5C3}" type="sibTrans" cxnId="{143FD436-945A-455E-907A-3ED44C0AD24A}">
      <dgm:prSet/>
      <dgm:spPr/>
      <dgm:t>
        <a:bodyPr/>
        <a:lstStyle/>
        <a:p>
          <a:endParaRPr lang="ru-RU"/>
        </a:p>
      </dgm:t>
    </dgm:pt>
    <dgm:pt modelId="{E192BF30-9925-47F4-8B34-AE1D8CF618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Кредитные договоры/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договоры займа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FD6C1-2517-478A-9B84-45602E3EB4C9}" type="parTrans" cxnId="{3DEB79BD-CBB9-40B8-B2E7-9FE4AB589320}">
      <dgm:prSet/>
      <dgm:spPr/>
      <dgm:t>
        <a:bodyPr/>
        <a:lstStyle/>
        <a:p>
          <a:endParaRPr lang="ru-RU"/>
        </a:p>
      </dgm:t>
    </dgm:pt>
    <dgm:pt modelId="{535B84E1-F4A5-4A76-A6BE-813F6DCDB497}" type="sibTrans" cxnId="{3DEB79BD-CBB9-40B8-B2E7-9FE4AB589320}">
      <dgm:prSet/>
      <dgm:spPr/>
      <dgm:t>
        <a:bodyPr/>
        <a:lstStyle/>
        <a:p>
          <a:endParaRPr lang="ru-RU"/>
        </a:p>
      </dgm:t>
    </dgm:pt>
    <dgm:pt modelId="{305F3B80-585E-415D-97B9-A822872FA2EC}">
      <dgm:prSet phldrT="[Текст]" custRadScaleRad="108366" custRadScaleInc="-1961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97284E1-F5A8-47EA-87D0-567EA762E8F2}" type="parTrans" cxnId="{28FF7B03-FB8A-412A-AA1D-4B478DD1A0A3}">
      <dgm:prSet/>
      <dgm:spPr/>
      <dgm:t>
        <a:bodyPr/>
        <a:lstStyle/>
        <a:p>
          <a:endParaRPr lang="ru-RU"/>
        </a:p>
      </dgm:t>
    </dgm:pt>
    <dgm:pt modelId="{877058F2-0C59-4DF0-B793-EEFAED41A4A0}" type="sibTrans" cxnId="{28FF7B03-FB8A-412A-AA1D-4B478DD1A0A3}">
      <dgm:prSet/>
      <dgm:spPr/>
      <dgm:t>
        <a:bodyPr/>
        <a:lstStyle/>
        <a:p>
          <a:endParaRPr lang="ru-RU"/>
        </a:p>
      </dgm:t>
    </dgm:pt>
    <dgm:pt modelId="{DB490643-535D-4296-AF56-5D0C2F5527E1}">
      <dgm:prSet phldrT="[Текст]" custRadScaleRad="108366" custRadScaleInc="-1961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92A9175-1D92-404B-B7A5-CF8821707040}" type="parTrans" cxnId="{4884CA82-95EA-47EA-9737-9F02D666F309}">
      <dgm:prSet/>
      <dgm:spPr/>
      <dgm:t>
        <a:bodyPr/>
        <a:lstStyle/>
        <a:p>
          <a:endParaRPr lang="ru-RU"/>
        </a:p>
      </dgm:t>
    </dgm:pt>
    <dgm:pt modelId="{AAC0D29C-560A-4F85-8BED-A5DD97100EE3}" type="sibTrans" cxnId="{4884CA82-95EA-47EA-9737-9F02D666F309}">
      <dgm:prSet/>
      <dgm:spPr/>
      <dgm:t>
        <a:bodyPr/>
        <a:lstStyle/>
        <a:p>
          <a:endParaRPr lang="ru-RU"/>
        </a:p>
      </dgm:t>
    </dgm:pt>
    <dgm:pt modelId="{D9DA1D2C-7293-4EE0-A6C6-C7DFF6FADB0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Договоры на продажу/приобретение и (или) оказание услуг, связанных с продажей/приобретением ГСМ и иных МТЗ, необходимых для эксплуатации ТС в пути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A0139-854B-4FDA-94D6-2A3440243E54}" type="parTrans" cxnId="{CD8C1E39-CA6D-4A19-AB8D-F4C5F1090FF4}">
      <dgm:prSet/>
      <dgm:spPr/>
      <dgm:t>
        <a:bodyPr/>
        <a:lstStyle/>
        <a:p>
          <a:endParaRPr lang="ru-RU"/>
        </a:p>
      </dgm:t>
    </dgm:pt>
    <dgm:pt modelId="{6DA122E1-FAE3-4C45-AAD7-9C5346EA573C}" type="sibTrans" cxnId="{CD8C1E39-CA6D-4A19-AB8D-F4C5F1090FF4}">
      <dgm:prSet/>
      <dgm:spPr/>
      <dgm:t>
        <a:bodyPr/>
        <a:lstStyle/>
        <a:p>
          <a:endParaRPr lang="ru-RU"/>
        </a:p>
      </dgm:t>
    </dgm:pt>
    <dgm:pt modelId="{59606C61-A572-49AD-9D92-204AC2B170D9}" type="pres">
      <dgm:prSet presAssocID="{98237370-A50D-4452-919A-687EBB33EC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B2FC5-9308-49A8-887F-B75FA13AEE74}" type="pres">
      <dgm:prSet presAssocID="{34BE0036-2272-4E01-ABB8-C3E2E21820E5}" presName="centerShape" presStyleLbl="node0" presStyleIdx="0" presStyleCnt="1" custScaleX="154623" custScaleY="90174" custLinFactNeighborX="224" custLinFactNeighborY="167"/>
      <dgm:spPr/>
      <dgm:t>
        <a:bodyPr/>
        <a:lstStyle/>
        <a:p>
          <a:endParaRPr lang="ru-RU"/>
        </a:p>
      </dgm:t>
    </dgm:pt>
    <dgm:pt modelId="{0F13F508-2EDA-4C42-BC5B-30350B43D823}" type="pres">
      <dgm:prSet presAssocID="{854040C3-3250-4CA3-81F1-85774385DB3E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37833FA-436F-4B82-B4E5-DAC8899D4358}" type="pres">
      <dgm:prSet presAssocID="{04237464-9BAB-4D1F-9247-A259F867B8BE}" presName="node" presStyleLbl="node1" presStyleIdx="0" presStyleCnt="5" custScaleX="138827" custScaleY="83290" custRadScaleRad="113941" custRadScaleInc="-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A127E-1678-41DA-A2BD-D9FE8F28E0A9}" type="pres">
      <dgm:prSet presAssocID="{59EAAED4-9A0E-4AFC-927F-C1E8285DE04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D68CE5B-EC76-4E04-959F-9511A9F09FAA}" type="pres">
      <dgm:prSet presAssocID="{84F40493-59CA-43AB-8EBC-64D7752E7CF1}" presName="node" presStyleLbl="node1" presStyleIdx="1" presStyleCnt="5" custScaleX="113491" custScaleY="123314" custRadScaleRad="110318" custRadScaleInc="-19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E6A87-1494-4547-8806-8ABA6C73E014}" type="pres">
      <dgm:prSet presAssocID="{6376FBAD-124A-4FB8-867C-6C5AADB1797F}" presName="parTrans" presStyleLbl="bgSibTrans2D1" presStyleIdx="2" presStyleCnt="5" custAng="21494031" custScaleX="108902" custScaleY="98278" custLinFactNeighborX="-495" custLinFactNeighborY="-30512"/>
      <dgm:spPr/>
      <dgm:t>
        <a:bodyPr/>
        <a:lstStyle/>
        <a:p>
          <a:endParaRPr lang="ru-RU"/>
        </a:p>
      </dgm:t>
    </dgm:pt>
    <dgm:pt modelId="{9667FFBD-0D1F-4B9C-A1F4-B6270401D22D}" type="pres">
      <dgm:prSet presAssocID="{13CDCCE9-F77D-42EE-8139-A171FFE6C98A}" presName="node" presStyleLbl="node1" presStyleIdx="2" presStyleCnt="5" custAng="0" custScaleX="115456" custScaleY="96759" custRadScaleRad="98372" custRadScaleInc="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9FF2-C969-46BF-B336-4F1CEA16C661}" type="pres">
      <dgm:prSet presAssocID="{057FD6C1-2517-478A-9B84-45602E3EB4C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A2DF050-30F0-4B42-98AF-D31E96527374}" type="pres">
      <dgm:prSet presAssocID="{E192BF30-9925-47F4-8B34-AE1D8CF61829}" presName="node" presStyleLbl="node1" presStyleIdx="3" presStyleCnt="5" custRadScaleRad="113131" custRadScaleInc="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7650D-6D79-469B-9A28-C0F024CEC4A2}" type="pres">
      <dgm:prSet presAssocID="{F59A0139-854B-4FDA-94D6-2A3440243E54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A9E88CDE-0FCF-4E16-84B6-2B9BFA2392EC}" type="pres">
      <dgm:prSet presAssocID="{D9DA1D2C-7293-4EE0-A6C6-C7DFF6FADB0F}" presName="node" presStyleLbl="node1" presStyleIdx="4" presStyleCnt="5" custScaleX="150035" custScaleY="152975" custRadScaleRad="120823" custRadScaleInc="-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E5ED5-0A4B-407E-95BB-C578138CFE4C}" type="presOf" srcId="{84F40493-59CA-43AB-8EBC-64D7752E7CF1}" destId="{ED68CE5B-EC76-4E04-959F-9511A9F09FAA}" srcOrd="0" destOrd="0" presId="urn:microsoft.com/office/officeart/2005/8/layout/radial4"/>
    <dgm:cxn modelId="{42E4BD2C-9C5C-4767-9C1B-89ACBC6DD7E3}" type="presOf" srcId="{34BE0036-2272-4E01-ABB8-C3E2E21820E5}" destId="{696B2FC5-9308-49A8-887F-B75FA13AEE74}" srcOrd="0" destOrd="0" presId="urn:microsoft.com/office/officeart/2005/8/layout/radial4"/>
    <dgm:cxn modelId="{CF6DF500-6802-424D-9728-1C44EF7AA3AF}" type="presOf" srcId="{057FD6C1-2517-478A-9B84-45602E3EB4C9}" destId="{F41E9FF2-C969-46BF-B336-4F1CEA16C661}" srcOrd="0" destOrd="0" presId="urn:microsoft.com/office/officeart/2005/8/layout/radial4"/>
    <dgm:cxn modelId="{3DEB79BD-CBB9-40B8-B2E7-9FE4AB589320}" srcId="{34BE0036-2272-4E01-ABB8-C3E2E21820E5}" destId="{E192BF30-9925-47F4-8B34-AE1D8CF61829}" srcOrd="3" destOrd="0" parTransId="{057FD6C1-2517-478A-9B84-45602E3EB4C9}" sibTransId="{535B84E1-F4A5-4A76-A6BE-813F6DCDB497}"/>
    <dgm:cxn modelId="{0E7BCC01-9D90-465B-A711-E84A3744F393}" type="presOf" srcId="{6376FBAD-124A-4FB8-867C-6C5AADB1797F}" destId="{295E6A87-1494-4547-8806-8ABA6C73E014}" srcOrd="0" destOrd="0" presId="urn:microsoft.com/office/officeart/2005/8/layout/radial4"/>
    <dgm:cxn modelId="{57CBB358-65C2-4A08-8342-4CF64652D0F8}" type="presOf" srcId="{854040C3-3250-4CA3-81F1-85774385DB3E}" destId="{0F13F508-2EDA-4C42-BC5B-30350B43D823}" srcOrd="0" destOrd="0" presId="urn:microsoft.com/office/officeart/2005/8/layout/radial4"/>
    <dgm:cxn modelId="{D4B25ECB-5CC2-4BD5-9D67-E3690A40DB4D}" type="presOf" srcId="{98237370-A50D-4452-919A-687EBB33EC8F}" destId="{59606C61-A572-49AD-9D92-204AC2B170D9}" srcOrd="0" destOrd="0" presId="urn:microsoft.com/office/officeart/2005/8/layout/radial4"/>
    <dgm:cxn modelId="{C2C9F205-16C8-4F09-A445-170306616ED8}" srcId="{34BE0036-2272-4E01-ABB8-C3E2E21820E5}" destId="{84F40493-59CA-43AB-8EBC-64D7752E7CF1}" srcOrd="1" destOrd="0" parTransId="{59EAAED4-9A0E-4AFC-927F-C1E8285DE040}" sibTransId="{337E3CCE-BAE2-4D2C-BA82-0103BDD2642E}"/>
    <dgm:cxn modelId="{2A9B8380-BA2C-491F-867C-B9664982A6D1}" type="presOf" srcId="{04237464-9BAB-4D1F-9247-A259F867B8BE}" destId="{A37833FA-436F-4B82-B4E5-DAC8899D4358}" srcOrd="0" destOrd="0" presId="urn:microsoft.com/office/officeart/2005/8/layout/radial4"/>
    <dgm:cxn modelId="{4884CA82-95EA-47EA-9737-9F02D666F309}" srcId="{98237370-A50D-4452-919A-687EBB33EC8F}" destId="{DB490643-535D-4296-AF56-5D0C2F5527E1}" srcOrd="2" destOrd="0" parTransId="{092A9175-1D92-404B-B7A5-CF8821707040}" sibTransId="{AAC0D29C-560A-4F85-8BED-A5DD97100EE3}"/>
    <dgm:cxn modelId="{143FD436-945A-455E-907A-3ED44C0AD24A}" srcId="{34BE0036-2272-4E01-ABB8-C3E2E21820E5}" destId="{13CDCCE9-F77D-42EE-8139-A171FFE6C98A}" srcOrd="2" destOrd="0" parTransId="{6376FBAD-124A-4FB8-867C-6C5AADB1797F}" sibTransId="{D93D0184-F52A-49C2-86A3-7EFB489CC5C3}"/>
    <dgm:cxn modelId="{28FF7B03-FB8A-412A-AA1D-4B478DD1A0A3}" srcId="{98237370-A50D-4452-919A-687EBB33EC8F}" destId="{305F3B80-585E-415D-97B9-A822872FA2EC}" srcOrd="1" destOrd="0" parTransId="{797284E1-F5A8-47EA-87D0-567EA762E8F2}" sibTransId="{877058F2-0C59-4DF0-B793-EEFAED41A4A0}"/>
    <dgm:cxn modelId="{C71F0A0C-E24D-4C06-A7ED-45D855F925E1}" type="presOf" srcId="{D9DA1D2C-7293-4EE0-A6C6-C7DFF6FADB0F}" destId="{A9E88CDE-0FCF-4E16-84B6-2B9BFA2392EC}" srcOrd="0" destOrd="0" presId="urn:microsoft.com/office/officeart/2005/8/layout/radial4"/>
    <dgm:cxn modelId="{B9C52BD0-7970-4CA4-B41D-D8F9C0163C89}" srcId="{98237370-A50D-4452-919A-687EBB33EC8F}" destId="{34BE0036-2272-4E01-ABB8-C3E2E21820E5}" srcOrd="0" destOrd="0" parTransId="{96E706AC-1FEC-484E-B2FA-2D0A4A99A194}" sibTransId="{5A2640D0-4091-41FD-B337-BB88DAD05801}"/>
    <dgm:cxn modelId="{CD8C1E39-CA6D-4A19-AB8D-F4C5F1090FF4}" srcId="{34BE0036-2272-4E01-ABB8-C3E2E21820E5}" destId="{D9DA1D2C-7293-4EE0-A6C6-C7DFF6FADB0F}" srcOrd="4" destOrd="0" parTransId="{F59A0139-854B-4FDA-94D6-2A3440243E54}" sibTransId="{6DA122E1-FAE3-4C45-AAD7-9C5346EA573C}"/>
    <dgm:cxn modelId="{8CE3ADFB-C212-4511-998E-B99396376DF9}" type="presOf" srcId="{59EAAED4-9A0E-4AFC-927F-C1E8285DE040}" destId="{F57A127E-1678-41DA-A2BD-D9FE8F28E0A9}" srcOrd="0" destOrd="0" presId="urn:microsoft.com/office/officeart/2005/8/layout/radial4"/>
    <dgm:cxn modelId="{8E65BCF2-7C8A-4ED1-98CF-2D81FC5A45DE}" type="presOf" srcId="{E192BF30-9925-47F4-8B34-AE1D8CF61829}" destId="{5A2DF050-30F0-4B42-98AF-D31E96527374}" srcOrd="0" destOrd="0" presId="urn:microsoft.com/office/officeart/2005/8/layout/radial4"/>
    <dgm:cxn modelId="{C8A22F60-02D6-4DDC-8A7F-D8ACA1057754}" srcId="{34BE0036-2272-4E01-ABB8-C3E2E21820E5}" destId="{04237464-9BAB-4D1F-9247-A259F867B8BE}" srcOrd="0" destOrd="0" parTransId="{854040C3-3250-4CA3-81F1-85774385DB3E}" sibTransId="{C0568EA8-79D0-4A32-8DDA-69607B6F02F7}"/>
    <dgm:cxn modelId="{E610160B-F154-4E8A-A8E9-99096FBAC878}" type="presOf" srcId="{F59A0139-854B-4FDA-94D6-2A3440243E54}" destId="{8077650D-6D79-469B-9A28-C0F024CEC4A2}" srcOrd="0" destOrd="0" presId="urn:microsoft.com/office/officeart/2005/8/layout/radial4"/>
    <dgm:cxn modelId="{D2F801D7-0DAC-45FE-8770-0C338D642F6C}" type="presOf" srcId="{13CDCCE9-F77D-42EE-8139-A171FFE6C98A}" destId="{9667FFBD-0D1F-4B9C-A1F4-B6270401D22D}" srcOrd="0" destOrd="0" presId="urn:microsoft.com/office/officeart/2005/8/layout/radial4"/>
    <dgm:cxn modelId="{983482B2-C56B-4382-BCA7-4FD8FC9333F1}" type="presParOf" srcId="{59606C61-A572-49AD-9D92-204AC2B170D9}" destId="{696B2FC5-9308-49A8-887F-B75FA13AEE74}" srcOrd="0" destOrd="0" presId="urn:microsoft.com/office/officeart/2005/8/layout/radial4"/>
    <dgm:cxn modelId="{AFF5C39E-F87C-46C9-8801-227D72A823F1}" type="presParOf" srcId="{59606C61-A572-49AD-9D92-204AC2B170D9}" destId="{0F13F508-2EDA-4C42-BC5B-30350B43D823}" srcOrd="1" destOrd="0" presId="urn:microsoft.com/office/officeart/2005/8/layout/radial4"/>
    <dgm:cxn modelId="{F80FFDA0-F22C-4A78-9597-3A633FBC6CF0}" type="presParOf" srcId="{59606C61-A572-49AD-9D92-204AC2B170D9}" destId="{A37833FA-436F-4B82-B4E5-DAC8899D4358}" srcOrd="2" destOrd="0" presId="urn:microsoft.com/office/officeart/2005/8/layout/radial4"/>
    <dgm:cxn modelId="{8EF5DA22-DB8F-44C3-829A-64D4505F2265}" type="presParOf" srcId="{59606C61-A572-49AD-9D92-204AC2B170D9}" destId="{F57A127E-1678-41DA-A2BD-D9FE8F28E0A9}" srcOrd="3" destOrd="0" presId="urn:microsoft.com/office/officeart/2005/8/layout/radial4"/>
    <dgm:cxn modelId="{7142B86D-8F0A-4AF4-92A3-2294BA7901F4}" type="presParOf" srcId="{59606C61-A572-49AD-9D92-204AC2B170D9}" destId="{ED68CE5B-EC76-4E04-959F-9511A9F09FAA}" srcOrd="4" destOrd="0" presId="urn:microsoft.com/office/officeart/2005/8/layout/radial4"/>
    <dgm:cxn modelId="{C1BAE3C9-E733-4132-AEAD-AFD82ECE777D}" type="presParOf" srcId="{59606C61-A572-49AD-9D92-204AC2B170D9}" destId="{295E6A87-1494-4547-8806-8ABA6C73E014}" srcOrd="5" destOrd="0" presId="urn:microsoft.com/office/officeart/2005/8/layout/radial4"/>
    <dgm:cxn modelId="{35382400-2B39-434F-B065-011DE9B7AB3B}" type="presParOf" srcId="{59606C61-A572-49AD-9D92-204AC2B170D9}" destId="{9667FFBD-0D1F-4B9C-A1F4-B6270401D22D}" srcOrd="6" destOrd="0" presId="urn:microsoft.com/office/officeart/2005/8/layout/radial4"/>
    <dgm:cxn modelId="{93D6A056-4688-49A4-B0A9-48BDD4BFA998}" type="presParOf" srcId="{59606C61-A572-49AD-9D92-204AC2B170D9}" destId="{F41E9FF2-C969-46BF-B336-4F1CEA16C661}" srcOrd="7" destOrd="0" presId="urn:microsoft.com/office/officeart/2005/8/layout/radial4"/>
    <dgm:cxn modelId="{348923C1-C71A-438C-8226-CCBD849471A5}" type="presParOf" srcId="{59606C61-A572-49AD-9D92-204AC2B170D9}" destId="{5A2DF050-30F0-4B42-98AF-D31E96527374}" srcOrd="8" destOrd="0" presId="urn:microsoft.com/office/officeart/2005/8/layout/radial4"/>
    <dgm:cxn modelId="{73CD6011-A541-4C20-9285-89CCB5F5D7D1}" type="presParOf" srcId="{59606C61-A572-49AD-9D92-204AC2B170D9}" destId="{8077650D-6D79-469B-9A28-C0F024CEC4A2}" srcOrd="9" destOrd="0" presId="urn:microsoft.com/office/officeart/2005/8/layout/radial4"/>
    <dgm:cxn modelId="{B825A0AC-04A2-42BB-9395-F72AAC8365AC}" type="presParOf" srcId="{59606C61-A572-49AD-9D92-204AC2B170D9}" destId="{A9E88CDE-0FCF-4E16-84B6-2B9BFA2392E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F78FD-6EE2-428E-BA86-993437B96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90600-26BB-4748-9E86-4C0167A5DF5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При внесении изменений и (или) дополнений в контракт, а также при изменении иных сведений, содержащихся в разделе 1 ВБК по принятому на учет Контракту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– </a:t>
          </a:r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не позднее 15 рабочих дней 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после даты  оформления документов - оснований</a:t>
          </a:r>
          <a:endParaRPr lang="ru-RU" sz="1400" b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FFFCAC58-2F9B-45D7-A5E6-1DA1E58D4C4A}" type="parTrans" cxnId="{66A99633-500F-4AC0-B44A-BAF7264E34B6}">
      <dgm:prSet/>
      <dgm:spPr/>
      <dgm:t>
        <a:bodyPr/>
        <a:lstStyle/>
        <a:p>
          <a:endParaRPr lang="ru-RU"/>
        </a:p>
      </dgm:t>
    </dgm:pt>
    <dgm:pt modelId="{95D0FF3B-47DF-428A-B4F2-6FCC00789254}" type="sibTrans" cxnId="{66A99633-500F-4AC0-B44A-BAF7264E34B6}">
      <dgm:prSet/>
      <dgm:spPr/>
      <dgm:t>
        <a:bodyPr/>
        <a:lstStyle/>
        <a:p>
          <a:endParaRPr lang="ru-RU"/>
        </a:p>
      </dgm:t>
    </dgm:pt>
    <dgm:pt modelId="{1A3BCBC9-8B73-4637-A45E-6E8BD06723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В случае если в Контракте содержатся условия о возможности его продления (пролонгации) без подписания дополнений и изменений или в случае, когда Контракт действует до исполнения обязательств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 – </a:t>
          </a:r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не позднее 15 рабочих дней</a:t>
          </a: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после даты, указанной в графе 6 пункта 3 раздела 1 ВБК</a:t>
          </a:r>
        </a:p>
      </dgm:t>
    </dgm:pt>
    <dgm:pt modelId="{113B5A32-1BFE-41D4-8370-885ACC8DA8D4}" type="parTrans" cxnId="{F0AFE647-FC08-407B-9E7B-CF0E22A041CB}">
      <dgm:prSet/>
      <dgm:spPr/>
      <dgm:t>
        <a:bodyPr/>
        <a:lstStyle/>
        <a:p>
          <a:endParaRPr lang="ru-RU"/>
        </a:p>
      </dgm:t>
    </dgm:pt>
    <dgm:pt modelId="{08678AAD-0380-47B9-97D9-B31BAE142D6B}" type="sibTrans" cxnId="{F0AFE647-FC08-407B-9E7B-CF0E22A041CB}">
      <dgm:prSet/>
      <dgm:spPr/>
      <dgm:t>
        <a:bodyPr/>
        <a:lstStyle/>
        <a:p>
          <a:endParaRPr lang="ru-RU"/>
        </a:p>
      </dgm:t>
    </dgm:pt>
    <dgm:pt modelId="{2AE7C6AE-B7C6-45C0-ABF1-2037EA9A0DF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latin typeface="Arial Narrow" panose="020B0606020202030204" pitchFamily="34" charset="0"/>
              <a:cs typeface="Arial" pitchFamily="34" charset="0"/>
            </a:rPr>
            <a:t>При изменении сведений о резиденте, - </a:t>
          </a:r>
          <a:r>
            <a:rPr lang="ru-RU" sz="1400" b="1" dirty="0" smtClean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rPr>
            <a:t>не позднее 30 рабочих дней </a:t>
          </a:r>
          <a:r>
            <a:rPr lang="ru-RU" sz="1400" b="1" dirty="0" smtClean="0">
              <a:latin typeface="Arial Narrow" panose="020B0606020202030204" pitchFamily="34" charset="0"/>
              <a:cs typeface="Arial" pitchFamily="34" charset="0"/>
            </a:rPr>
            <a:t>после даты внесения соответствующих изменений </a:t>
          </a:r>
          <a:r>
            <a:rPr lang="ru-RU" sz="1400" b="0" dirty="0" smtClean="0">
              <a:latin typeface="Arial Narrow" panose="020B0606020202030204" pitchFamily="34" charset="0"/>
              <a:cs typeface="Arial" pitchFamily="34" charset="0"/>
            </a:rPr>
            <a:t>в Единый государственный реестр юридических лиц, либо в Единый государственный реестр индивидуальных предпринимателей, либо в реестр государственных нотариальных контор и контор нотариусов, занимающихся частной практикой, либо в реестр адвокатов субъекта Российской Федерации.</a:t>
          </a:r>
          <a:endParaRPr lang="ru-RU" sz="1400" b="0" dirty="0">
            <a:latin typeface="Arial Narrow" panose="020B0606020202030204" pitchFamily="34" charset="0"/>
            <a:cs typeface="Arial" pitchFamily="34" charset="0"/>
          </a:endParaRPr>
        </a:p>
      </dgm:t>
    </dgm:pt>
    <dgm:pt modelId="{C449E606-24DC-4F35-A6BE-4055D0CACBD6}" type="parTrans" cxnId="{2529C35E-DE6E-4472-A058-A8FEA33076E8}">
      <dgm:prSet/>
      <dgm:spPr/>
      <dgm:t>
        <a:bodyPr/>
        <a:lstStyle/>
        <a:p>
          <a:endParaRPr lang="ru-RU"/>
        </a:p>
      </dgm:t>
    </dgm:pt>
    <dgm:pt modelId="{E2792AD9-7F08-43EF-B9F4-B109AC88DAC9}" type="sibTrans" cxnId="{2529C35E-DE6E-4472-A058-A8FEA33076E8}">
      <dgm:prSet/>
      <dgm:spPr/>
      <dgm:t>
        <a:bodyPr/>
        <a:lstStyle/>
        <a:p>
          <a:endParaRPr lang="ru-RU"/>
        </a:p>
      </dgm:t>
    </dgm:pt>
    <dgm:pt modelId="{8525C022-D3E2-4F95-9186-9912F21F80AE}" type="pres">
      <dgm:prSet presAssocID="{008F78FD-6EE2-428E-BA86-993437B96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1833E3-16DE-4CF5-B157-54A679D4678C}" type="pres">
      <dgm:prSet presAssocID="{008F78FD-6EE2-428E-BA86-993437B96B0C}" presName="Name1" presStyleCnt="0"/>
      <dgm:spPr/>
    </dgm:pt>
    <dgm:pt modelId="{00193EF4-41FD-4EFD-99AE-BE87535FDEFA}" type="pres">
      <dgm:prSet presAssocID="{008F78FD-6EE2-428E-BA86-993437B96B0C}" presName="cycle" presStyleCnt="0"/>
      <dgm:spPr/>
    </dgm:pt>
    <dgm:pt modelId="{4AE72663-08F4-4170-8DDF-F3BF0F646080}" type="pres">
      <dgm:prSet presAssocID="{008F78FD-6EE2-428E-BA86-993437B96B0C}" presName="srcNode" presStyleLbl="node1" presStyleIdx="0" presStyleCnt="3"/>
      <dgm:spPr/>
    </dgm:pt>
    <dgm:pt modelId="{09E422E2-2B27-4CCF-9390-00FDB974E965}" type="pres">
      <dgm:prSet presAssocID="{008F78FD-6EE2-428E-BA86-993437B96B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BDB771D-5CA0-449E-90D3-2BE9ADBD4C34}" type="pres">
      <dgm:prSet presAssocID="{008F78FD-6EE2-428E-BA86-993437B96B0C}" presName="extraNode" presStyleLbl="node1" presStyleIdx="0" presStyleCnt="3"/>
      <dgm:spPr/>
    </dgm:pt>
    <dgm:pt modelId="{4A65E64F-2FE3-4223-8BD2-192A6FDE04B8}" type="pres">
      <dgm:prSet presAssocID="{008F78FD-6EE2-428E-BA86-993437B96B0C}" presName="dstNode" presStyleLbl="node1" presStyleIdx="0" presStyleCnt="3"/>
      <dgm:spPr/>
    </dgm:pt>
    <dgm:pt modelId="{592D2673-6F54-4548-B831-CB6B846300CC}" type="pres">
      <dgm:prSet presAssocID="{03190600-26BB-4748-9E86-4C0167A5DF5B}" presName="text_1" presStyleLbl="node1" presStyleIdx="0" presStyleCnt="3" custScaleX="93249" custScaleY="87356" custLinFactNeighborX="1075" custLinFactNeighborY="4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228B5-98C5-41AA-98C5-96B04D3906B5}" type="pres">
      <dgm:prSet presAssocID="{03190600-26BB-4748-9E86-4C0167A5DF5B}" presName="accent_1" presStyleCnt="0"/>
      <dgm:spPr/>
    </dgm:pt>
    <dgm:pt modelId="{CE2A7532-DDCB-4313-B082-C0008EC1FE0F}" type="pres">
      <dgm:prSet presAssocID="{03190600-26BB-4748-9E86-4C0167A5DF5B}" presName="accentRepeatNode" presStyleLbl="solidFgAcc1" presStyleIdx="0" presStyleCnt="3" custScaleX="97816" custScaleY="91019" custLinFactNeighborX="3590" custLinFactNeighborY="1770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2531192-04B7-4460-97DB-E52189E205E5}" type="pres">
      <dgm:prSet presAssocID="{1A3BCBC9-8B73-4637-A45E-6E8BD06723FF}" presName="text_2" presStyleLbl="node1" presStyleIdx="1" presStyleCnt="3" custScaleX="97151" custScaleY="114818" custLinFactNeighborX="-319" custLinFactNeighborY="20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49F0-99C9-40D7-A022-A1479B3AFBCB}" type="pres">
      <dgm:prSet presAssocID="{1A3BCBC9-8B73-4637-A45E-6E8BD06723FF}" presName="accent_2" presStyleCnt="0"/>
      <dgm:spPr/>
    </dgm:pt>
    <dgm:pt modelId="{C1A574CE-A470-460D-96CF-CAD9FFD85F97}" type="pres">
      <dgm:prSet presAssocID="{1A3BCBC9-8B73-4637-A45E-6E8BD06723FF}" presName="accentRepeatNode" presStyleLbl="solidFgAcc1" presStyleIdx="1" presStyleCnt="3" custScaleX="103810" custScaleY="89406" custLinFactNeighborX="-2955" custLinFactNeighborY="651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F1C6BC7-2034-4B60-AB12-D34FD45858D7}" type="pres">
      <dgm:prSet presAssocID="{2AE7C6AE-B7C6-45C0-ABF1-2037EA9A0DFD}" presName="text_3" presStyleLbl="node1" presStyleIdx="2" presStyleCnt="3" custScaleX="93556" custScaleY="139525" custLinFactNeighborX="-711" custLinFactNeighborY="2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E78B8-2798-4159-BAC6-FFF539231004}" type="pres">
      <dgm:prSet presAssocID="{2AE7C6AE-B7C6-45C0-ABF1-2037EA9A0DFD}" presName="accent_3" presStyleCnt="0"/>
      <dgm:spPr/>
    </dgm:pt>
    <dgm:pt modelId="{FA5E14B4-F92F-4C8F-94E8-9BCBB821953F}" type="pres">
      <dgm:prSet presAssocID="{2AE7C6AE-B7C6-45C0-ABF1-2037EA9A0DFD}" presName="accentRepeatNode" presStyleLbl="solidFgAcc1" presStyleIdx="2" presStyleCnt="3" custScaleX="113384" custScaleY="109323" custLinFactNeighborX="7585" custLinFactNeighborY="9507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2529C35E-DE6E-4472-A058-A8FEA33076E8}" srcId="{008F78FD-6EE2-428E-BA86-993437B96B0C}" destId="{2AE7C6AE-B7C6-45C0-ABF1-2037EA9A0DFD}" srcOrd="2" destOrd="0" parTransId="{C449E606-24DC-4F35-A6BE-4055D0CACBD6}" sibTransId="{E2792AD9-7F08-43EF-B9F4-B109AC88DAC9}"/>
    <dgm:cxn modelId="{F261BBFB-F678-49F8-AF4B-0828AFE04892}" type="presOf" srcId="{1A3BCBC9-8B73-4637-A45E-6E8BD06723FF}" destId="{42531192-04B7-4460-97DB-E52189E205E5}" srcOrd="0" destOrd="0" presId="urn:microsoft.com/office/officeart/2008/layout/VerticalCurvedList"/>
    <dgm:cxn modelId="{F0AFE647-FC08-407B-9E7B-CF0E22A041CB}" srcId="{008F78FD-6EE2-428E-BA86-993437B96B0C}" destId="{1A3BCBC9-8B73-4637-A45E-6E8BD06723FF}" srcOrd="1" destOrd="0" parTransId="{113B5A32-1BFE-41D4-8370-885ACC8DA8D4}" sibTransId="{08678AAD-0380-47B9-97D9-B31BAE142D6B}"/>
    <dgm:cxn modelId="{4CA294F7-98D1-4BC2-8A19-EBEA5EA9EF50}" type="presOf" srcId="{008F78FD-6EE2-428E-BA86-993437B96B0C}" destId="{8525C022-D3E2-4F95-9186-9912F21F80AE}" srcOrd="0" destOrd="0" presId="urn:microsoft.com/office/officeart/2008/layout/VerticalCurvedList"/>
    <dgm:cxn modelId="{D7F01EA9-8CDA-421A-AF28-932F9163E3F0}" type="presOf" srcId="{03190600-26BB-4748-9E86-4C0167A5DF5B}" destId="{592D2673-6F54-4548-B831-CB6B846300CC}" srcOrd="0" destOrd="0" presId="urn:microsoft.com/office/officeart/2008/layout/VerticalCurvedList"/>
    <dgm:cxn modelId="{FD11CF57-EA5C-40DD-B7E2-449815279B33}" type="presOf" srcId="{95D0FF3B-47DF-428A-B4F2-6FCC00789254}" destId="{09E422E2-2B27-4CCF-9390-00FDB974E965}" srcOrd="0" destOrd="0" presId="urn:microsoft.com/office/officeart/2008/layout/VerticalCurvedList"/>
    <dgm:cxn modelId="{8F78DDC8-39E3-49CD-9B99-6B59354E6C19}" type="presOf" srcId="{2AE7C6AE-B7C6-45C0-ABF1-2037EA9A0DFD}" destId="{8F1C6BC7-2034-4B60-AB12-D34FD45858D7}" srcOrd="0" destOrd="0" presId="urn:microsoft.com/office/officeart/2008/layout/VerticalCurvedList"/>
    <dgm:cxn modelId="{66A99633-500F-4AC0-B44A-BAF7264E34B6}" srcId="{008F78FD-6EE2-428E-BA86-993437B96B0C}" destId="{03190600-26BB-4748-9E86-4C0167A5DF5B}" srcOrd="0" destOrd="0" parTransId="{FFFCAC58-2F9B-45D7-A5E6-1DA1E58D4C4A}" sibTransId="{95D0FF3B-47DF-428A-B4F2-6FCC00789254}"/>
    <dgm:cxn modelId="{FC32EC5C-3CF4-4BD9-A2D4-5DA8699DEFE2}" type="presParOf" srcId="{8525C022-D3E2-4F95-9186-9912F21F80AE}" destId="{3E1833E3-16DE-4CF5-B157-54A679D4678C}" srcOrd="0" destOrd="0" presId="urn:microsoft.com/office/officeart/2008/layout/VerticalCurvedList"/>
    <dgm:cxn modelId="{F105F0B4-BB4F-4B8C-AB0B-A8C24F303B1E}" type="presParOf" srcId="{3E1833E3-16DE-4CF5-B157-54A679D4678C}" destId="{00193EF4-41FD-4EFD-99AE-BE87535FDEFA}" srcOrd="0" destOrd="0" presId="urn:microsoft.com/office/officeart/2008/layout/VerticalCurvedList"/>
    <dgm:cxn modelId="{E0E18E19-92E6-4B95-A5D5-504890BF2C36}" type="presParOf" srcId="{00193EF4-41FD-4EFD-99AE-BE87535FDEFA}" destId="{4AE72663-08F4-4170-8DDF-F3BF0F646080}" srcOrd="0" destOrd="0" presId="urn:microsoft.com/office/officeart/2008/layout/VerticalCurvedList"/>
    <dgm:cxn modelId="{9BF2ABB2-6AD7-44C5-8D69-97F51658B7BD}" type="presParOf" srcId="{00193EF4-41FD-4EFD-99AE-BE87535FDEFA}" destId="{09E422E2-2B27-4CCF-9390-00FDB974E965}" srcOrd="1" destOrd="0" presId="urn:microsoft.com/office/officeart/2008/layout/VerticalCurvedList"/>
    <dgm:cxn modelId="{0E801213-CF6B-47EF-881F-BF192F6D9E5B}" type="presParOf" srcId="{00193EF4-41FD-4EFD-99AE-BE87535FDEFA}" destId="{3BDB771D-5CA0-449E-90D3-2BE9ADBD4C34}" srcOrd="2" destOrd="0" presId="urn:microsoft.com/office/officeart/2008/layout/VerticalCurvedList"/>
    <dgm:cxn modelId="{2EDA7B86-9EDC-455A-93ED-E66B4A488C83}" type="presParOf" srcId="{00193EF4-41FD-4EFD-99AE-BE87535FDEFA}" destId="{4A65E64F-2FE3-4223-8BD2-192A6FDE04B8}" srcOrd="3" destOrd="0" presId="urn:microsoft.com/office/officeart/2008/layout/VerticalCurvedList"/>
    <dgm:cxn modelId="{FDCBD75D-8951-45E0-B06E-DEDCF3A4FCD3}" type="presParOf" srcId="{3E1833E3-16DE-4CF5-B157-54A679D4678C}" destId="{592D2673-6F54-4548-B831-CB6B846300CC}" srcOrd="1" destOrd="0" presId="urn:microsoft.com/office/officeart/2008/layout/VerticalCurvedList"/>
    <dgm:cxn modelId="{88F8A984-2D7B-4A2E-B2FA-ACEBDE5C0BAE}" type="presParOf" srcId="{3E1833E3-16DE-4CF5-B157-54A679D4678C}" destId="{97B228B5-98C5-41AA-98C5-96B04D3906B5}" srcOrd="2" destOrd="0" presId="urn:microsoft.com/office/officeart/2008/layout/VerticalCurvedList"/>
    <dgm:cxn modelId="{08043B46-228A-4CE2-9A83-8B57D07F5DBE}" type="presParOf" srcId="{97B228B5-98C5-41AA-98C5-96B04D3906B5}" destId="{CE2A7532-DDCB-4313-B082-C0008EC1FE0F}" srcOrd="0" destOrd="0" presId="urn:microsoft.com/office/officeart/2008/layout/VerticalCurvedList"/>
    <dgm:cxn modelId="{2B51B300-1810-4928-9594-86834D97D918}" type="presParOf" srcId="{3E1833E3-16DE-4CF5-B157-54A679D4678C}" destId="{42531192-04B7-4460-97DB-E52189E205E5}" srcOrd="3" destOrd="0" presId="urn:microsoft.com/office/officeart/2008/layout/VerticalCurvedList"/>
    <dgm:cxn modelId="{20A95B6C-2B8E-434B-AC11-981740AEC4AC}" type="presParOf" srcId="{3E1833E3-16DE-4CF5-B157-54A679D4678C}" destId="{1F4D49F0-99C9-40D7-A022-A1479B3AFBCB}" srcOrd="4" destOrd="0" presId="urn:microsoft.com/office/officeart/2008/layout/VerticalCurvedList"/>
    <dgm:cxn modelId="{F4F841EC-8464-40BF-A6AC-F4F492651F40}" type="presParOf" srcId="{1F4D49F0-99C9-40D7-A022-A1479B3AFBCB}" destId="{C1A574CE-A470-460D-96CF-CAD9FFD85F97}" srcOrd="0" destOrd="0" presId="urn:microsoft.com/office/officeart/2008/layout/VerticalCurvedList"/>
    <dgm:cxn modelId="{F13092E3-51F1-43BF-8556-7F759358DCE4}" type="presParOf" srcId="{3E1833E3-16DE-4CF5-B157-54A679D4678C}" destId="{8F1C6BC7-2034-4B60-AB12-D34FD45858D7}" srcOrd="5" destOrd="0" presId="urn:microsoft.com/office/officeart/2008/layout/VerticalCurvedList"/>
    <dgm:cxn modelId="{536A7D50-7EBB-4ED7-B90F-345E9524B1F7}" type="presParOf" srcId="{3E1833E3-16DE-4CF5-B157-54A679D4678C}" destId="{2C1E78B8-2798-4159-BAC6-FFF539231004}" srcOrd="6" destOrd="0" presId="urn:microsoft.com/office/officeart/2008/layout/VerticalCurvedList"/>
    <dgm:cxn modelId="{403724C1-4D6C-4B32-8AEC-563BE79C4B04}" type="presParOf" srcId="{2C1E78B8-2798-4159-BAC6-FFF539231004}" destId="{FA5E14B4-F92F-4C8F-94E8-9BCBB82195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2E618-AB1D-4610-9E75-91C494DC36A6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BB4F9-5BC1-4F4E-9581-072EA8331ED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Резидент представляет в банк </a:t>
          </a:r>
        </a:p>
        <a:p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Заявление о снятии с учета контракта</a:t>
          </a:r>
          <a:endParaRPr lang="ru-RU" b="1" dirty="0">
            <a:solidFill>
              <a:srgbClr val="FF0000"/>
            </a:solidFill>
          </a:endParaRPr>
        </a:p>
      </dgm:t>
    </dgm:pt>
    <dgm:pt modelId="{B48080F0-5748-4362-8AC8-39797A235A49}" type="parTrans" cxnId="{595611AB-7421-452C-9830-9C71AE19D7BF}">
      <dgm:prSet/>
      <dgm:spPr/>
      <dgm:t>
        <a:bodyPr/>
        <a:lstStyle/>
        <a:p>
          <a:endParaRPr lang="ru-RU"/>
        </a:p>
      </dgm:t>
    </dgm:pt>
    <dgm:pt modelId="{F0124EAA-0CE0-4706-9D83-C054223F36EE}" type="sibTrans" cxnId="{595611AB-7421-452C-9830-9C71AE19D7BF}">
      <dgm:prSet/>
      <dgm:spPr/>
      <dgm:t>
        <a:bodyPr/>
        <a:lstStyle/>
        <a:p>
          <a:endParaRPr lang="ru-RU"/>
        </a:p>
      </dgm:t>
    </dgm:pt>
    <dgm:pt modelId="{CE52BEFD-80E6-4F64-87F4-4285F6348B7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6.1.1. </a:t>
          </a:r>
          <a:r>
            <a:rPr lang="ru-RU" sz="1300" b="1" u="sng" dirty="0" smtClean="0">
              <a:solidFill>
                <a:schemeClr val="tx1"/>
              </a:solidFill>
            </a:rPr>
            <a:t>при переводе на обслуживание в другой уполномоченный банк</a:t>
          </a:r>
          <a:r>
            <a:rPr lang="ru-RU" sz="1300" b="1" dirty="0" smtClean="0">
              <a:solidFill>
                <a:schemeClr val="tx1"/>
              </a:solidFill>
            </a:rPr>
            <a:t>, а также </a:t>
          </a:r>
          <a:r>
            <a:rPr lang="ru-RU" sz="1300" b="1" u="sng" dirty="0" smtClean="0">
              <a:solidFill>
                <a:schemeClr val="tx1"/>
              </a:solidFill>
            </a:rPr>
            <a:t>при закрытии резидентом всех расчетных счетов в банке</a:t>
          </a:r>
          <a:r>
            <a:rPr lang="ru-RU" sz="1300" b="1" dirty="0" smtClean="0">
              <a:solidFill>
                <a:schemeClr val="tx1"/>
              </a:solidFill>
            </a:rPr>
            <a:t> УК </a:t>
          </a:r>
          <a:endParaRPr lang="ru-RU" sz="1300" b="1" dirty="0">
            <a:solidFill>
              <a:schemeClr val="tx1"/>
            </a:solidFill>
          </a:endParaRPr>
        </a:p>
      </dgm:t>
    </dgm:pt>
    <dgm:pt modelId="{3AB6C328-54D5-4125-8E44-AC28E3EA5470}" type="parTrans" cxnId="{0BB6CB34-F96F-48B7-BFFD-031FBBB64AA4}">
      <dgm:prSet/>
      <dgm:spPr/>
      <dgm:t>
        <a:bodyPr/>
        <a:lstStyle/>
        <a:p>
          <a:endParaRPr lang="ru-RU"/>
        </a:p>
      </dgm:t>
    </dgm:pt>
    <dgm:pt modelId="{163180EC-9EE2-4DB3-82A6-CAA860624126}" type="sibTrans" cxnId="{0BB6CB34-F96F-48B7-BFFD-031FBBB64AA4}">
      <dgm:prSet/>
      <dgm:spPr/>
      <dgm:t>
        <a:bodyPr/>
        <a:lstStyle/>
        <a:p>
          <a:endParaRPr lang="ru-RU"/>
        </a:p>
      </dgm:t>
    </dgm:pt>
    <dgm:pt modelId="{7687A1B6-7FF9-49C2-9086-A73879C45A5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6.1.2. </a:t>
          </a:r>
          <a:r>
            <a:rPr lang="ru-RU" sz="1300" b="1" u="sng" dirty="0" smtClean="0">
              <a:solidFill>
                <a:schemeClr val="tx1"/>
              </a:solidFill>
            </a:rPr>
            <a:t>при исполнении сторонами всех обязательств по контракту</a:t>
          </a:r>
          <a:r>
            <a:rPr lang="ru-RU" sz="1300" b="1" dirty="0" smtClean="0">
              <a:solidFill>
                <a:schemeClr val="tx1"/>
              </a:solidFill>
            </a:rPr>
            <a:t>, вкл. исполнение обязательств третьим лицом</a:t>
          </a:r>
          <a:endParaRPr lang="ru-RU" sz="1300" b="1" dirty="0">
            <a:solidFill>
              <a:schemeClr val="tx1"/>
            </a:solidFill>
          </a:endParaRPr>
        </a:p>
      </dgm:t>
    </dgm:pt>
    <dgm:pt modelId="{19DA604D-897D-469F-B28D-F3EB2B63980B}" type="parTrans" cxnId="{1F0FE89D-5238-4115-B36F-4DED77B7C413}">
      <dgm:prSet/>
      <dgm:spPr/>
      <dgm:t>
        <a:bodyPr/>
        <a:lstStyle/>
        <a:p>
          <a:endParaRPr lang="ru-RU"/>
        </a:p>
      </dgm:t>
    </dgm:pt>
    <dgm:pt modelId="{5BB1BE1C-3C3E-4576-849E-EE7E8B11C8CD}" type="sibTrans" cxnId="{1F0FE89D-5238-4115-B36F-4DED77B7C413}">
      <dgm:prSet/>
      <dgm:spPr/>
      <dgm:t>
        <a:bodyPr/>
        <a:lstStyle/>
        <a:p>
          <a:endParaRPr lang="ru-RU"/>
        </a:p>
      </dgm:t>
    </dgm:pt>
    <dgm:pt modelId="{BCC82B93-E821-442D-B8CE-E4D0410D4B2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6.1.6. </a:t>
          </a:r>
          <a:r>
            <a:rPr lang="ru-RU" sz="1300" b="1" u="sng" dirty="0" smtClean="0">
              <a:solidFill>
                <a:schemeClr val="tx1"/>
              </a:solidFill>
            </a:rPr>
            <a:t>при прекращении оснований, требующих постановки Контракта на учет, </a:t>
          </a:r>
          <a:r>
            <a:rPr lang="ru-RU" sz="1300" b="1" dirty="0" smtClean="0">
              <a:solidFill>
                <a:schemeClr val="tx1"/>
              </a:solidFill>
            </a:rPr>
            <a:t>в </a:t>
          </a:r>
          <a:r>
            <a:rPr lang="ru-RU" sz="1300" b="1" dirty="0" err="1" smtClean="0">
              <a:solidFill>
                <a:schemeClr val="tx1"/>
              </a:solidFill>
            </a:rPr>
            <a:t>т.ч</a:t>
          </a:r>
          <a:r>
            <a:rPr lang="ru-RU" sz="1300" b="1" dirty="0" smtClean="0">
              <a:solidFill>
                <a:schemeClr val="tx1"/>
              </a:solidFill>
            </a:rPr>
            <a:t>. при внесении изменений, а также в случае ошибочного принятия на учет при отсутствии оснований, требующих его принятия на учет</a:t>
          </a:r>
          <a:endParaRPr lang="ru-RU" sz="1200" b="1" dirty="0">
            <a:solidFill>
              <a:schemeClr val="tx1"/>
            </a:solidFill>
          </a:endParaRPr>
        </a:p>
      </dgm:t>
    </dgm:pt>
    <dgm:pt modelId="{16723ACD-9293-45C6-9C5C-567D9D84BB74}" type="parTrans" cxnId="{74F950DF-4EEE-41F9-878A-E106C4C3791C}">
      <dgm:prSet/>
      <dgm:spPr/>
      <dgm:t>
        <a:bodyPr/>
        <a:lstStyle/>
        <a:p>
          <a:endParaRPr lang="ru-RU"/>
        </a:p>
      </dgm:t>
    </dgm:pt>
    <dgm:pt modelId="{5D819D6C-8EE4-406C-B69B-3A8BDE8AFEBE}" type="sibTrans" cxnId="{74F950DF-4EEE-41F9-878A-E106C4C3791C}">
      <dgm:prSet/>
      <dgm:spPr/>
      <dgm:t>
        <a:bodyPr/>
        <a:lstStyle/>
        <a:p>
          <a:endParaRPr lang="ru-RU"/>
        </a:p>
      </dgm:t>
    </dgm:pt>
    <dgm:pt modelId="{130C08B8-F110-4D1B-8EC9-6075C425CBF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6.1.3. </a:t>
          </a:r>
          <a:r>
            <a:rPr lang="ru-RU" sz="1300" b="1" u="sng" dirty="0" smtClean="0">
              <a:solidFill>
                <a:schemeClr val="tx1"/>
              </a:solidFill>
            </a:rPr>
            <a:t>при уступке резидентом требования </a:t>
          </a:r>
          <a:r>
            <a:rPr lang="ru-RU" sz="1300" b="1" dirty="0" smtClean="0">
              <a:solidFill>
                <a:schemeClr val="tx1"/>
              </a:solidFill>
            </a:rPr>
            <a:t>другому лицу - резиденту либо </a:t>
          </a:r>
          <a:r>
            <a:rPr lang="ru-RU" sz="1300" b="1" u="sng" dirty="0" smtClean="0">
              <a:solidFill>
                <a:schemeClr val="tx1"/>
              </a:solidFill>
            </a:rPr>
            <a:t>при переводе долга </a:t>
          </a:r>
          <a:r>
            <a:rPr lang="ru-RU" sz="1300" b="1" dirty="0" smtClean="0">
              <a:solidFill>
                <a:schemeClr val="tx1"/>
              </a:solidFill>
            </a:rPr>
            <a:t>резидентом на другое лицо - резидента</a:t>
          </a:r>
          <a:endParaRPr lang="ru-RU" sz="1300" b="1" dirty="0">
            <a:solidFill>
              <a:schemeClr val="tx1"/>
            </a:solidFill>
          </a:endParaRPr>
        </a:p>
      </dgm:t>
    </dgm:pt>
    <dgm:pt modelId="{42B8D8B3-B974-4597-A273-875D61E5F04F}" type="parTrans" cxnId="{97EBF654-199D-438C-8700-E0E8CB80F800}">
      <dgm:prSet/>
      <dgm:spPr/>
      <dgm:t>
        <a:bodyPr/>
        <a:lstStyle/>
        <a:p>
          <a:endParaRPr lang="ru-RU"/>
        </a:p>
      </dgm:t>
    </dgm:pt>
    <dgm:pt modelId="{F47ADD70-0333-4240-99E0-8AB204C6228E}" type="sibTrans" cxnId="{97EBF654-199D-438C-8700-E0E8CB80F800}">
      <dgm:prSet/>
      <dgm:spPr/>
      <dgm:t>
        <a:bodyPr/>
        <a:lstStyle/>
        <a:p>
          <a:endParaRPr lang="ru-RU"/>
        </a:p>
      </dgm:t>
    </dgm:pt>
    <dgm:pt modelId="{C9625652-342B-4F08-8FEB-126FD1E675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6.1.4. </a:t>
          </a:r>
          <a:r>
            <a:rPr lang="ru-RU" sz="1300" b="1" u="sng" dirty="0" smtClean="0">
              <a:solidFill>
                <a:schemeClr val="tx1"/>
              </a:solidFill>
            </a:rPr>
            <a:t>при уступке резидентом требования </a:t>
          </a:r>
          <a:r>
            <a:rPr lang="ru-RU" sz="1300" b="1" dirty="0" smtClean="0">
              <a:solidFill>
                <a:schemeClr val="tx1"/>
              </a:solidFill>
            </a:rPr>
            <a:t>нерезиденту либо при </a:t>
          </a:r>
          <a:r>
            <a:rPr lang="ru-RU" sz="1300" b="1" u="sng" dirty="0" smtClean="0">
              <a:solidFill>
                <a:schemeClr val="tx1"/>
              </a:solidFill>
            </a:rPr>
            <a:t>переводе долга </a:t>
          </a:r>
          <a:r>
            <a:rPr lang="ru-RU" sz="1300" b="1" dirty="0" smtClean="0">
              <a:solidFill>
                <a:schemeClr val="tx1"/>
              </a:solidFill>
            </a:rPr>
            <a:t>резидентом на нерезидента</a:t>
          </a:r>
          <a:endParaRPr lang="ru-RU" sz="1300" b="1" dirty="0">
            <a:solidFill>
              <a:schemeClr val="tx1"/>
            </a:solidFill>
          </a:endParaRPr>
        </a:p>
      </dgm:t>
    </dgm:pt>
    <dgm:pt modelId="{57076885-AD61-4B20-92A4-127BA28C0F24}" type="parTrans" cxnId="{2BCCC555-FA72-48F6-B17B-E02E1FB3A988}">
      <dgm:prSet/>
      <dgm:spPr/>
      <dgm:t>
        <a:bodyPr/>
        <a:lstStyle/>
        <a:p>
          <a:endParaRPr lang="ru-RU"/>
        </a:p>
      </dgm:t>
    </dgm:pt>
    <dgm:pt modelId="{97B1EA41-6C25-4A51-8E93-257666A214D5}" type="sibTrans" cxnId="{2BCCC555-FA72-48F6-B17B-E02E1FB3A988}">
      <dgm:prSet/>
      <dgm:spPr/>
      <dgm:t>
        <a:bodyPr/>
        <a:lstStyle/>
        <a:p>
          <a:endParaRPr lang="ru-RU"/>
        </a:p>
      </dgm:t>
    </dgm:pt>
    <dgm:pt modelId="{71734CAC-5399-4614-B10E-400ED309C7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6.1.5. при исполнении (прекращении) обязательств по иным, не указанным в </a:t>
          </a:r>
          <a:r>
            <a:rPr lang="ru-RU" sz="1300" b="1" dirty="0" err="1" smtClean="0">
              <a:solidFill>
                <a:schemeClr val="tx1"/>
              </a:solidFill>
            </a:rPr>
            <a:t>п.п</a:t>
          </a:r>
          <a:r>
            <a:rPr lang="ru-RU" sz="1300" b="1" dirty="0" smtClean="0">
              <a:solidFill>
                <a:schemeClr val="tx1"/>
              </a:solidFill>
            </a:rPr>
            <a:t>. 6.1.2 основаниям, предусмотренным законодательством Российской Федерации</a:t>
          </a:r>
          <a:endParaRPr lang="ru-RU" sz="1300" b="1" dirty="0">
            <a:solidFill>
              <a:schemeClr val="tx1"/>
            </a:solidFill>
          </a:endParaRPr>
        </a:p>
      </dgm:t>
    </dgm:pt>
    <dgm:pt modelId="{9EA08BE9-BF66-46D0-B30D-D4E35A8EC6C5}" type="parTrans" cxnId="{31376F7F-B1EE-4641-A06A-9D50921C13F1}">
      <dgm:prSet/>
      <dgm:spPr/>
      <dgm:t>
        <a:bodyPr/>
        <a:lstStyle/>
        <a:p>
          <a:endParaRPr lang="ru-RU"/>
        </a:p>
      </dgm:t>
    </dgm:pt>
    <dgm:pt modelId="{D6F4B00F-8CA4-4C2E-987D-83B05FF2FD2E}" type="sibTrans" cxnId="{31376F7F-B1EE-4641-A06A-9D50921C13F1}">
      <dgm:prSet/>
      <dgm:spPr/>
      <dgm:t>
        <a:bodyPr/>
        <a:lstStyle/>
        <a:p>
          <a:endParaRPr lang="ru-RU"/>
        </a:p>
      </dgm:t>
    </dgm:pt>
    <dgm:pt modelId="{1DD57D03-65C0-45F4-A5AF-6EE8976FB354}" type="pres">
      <dgm:prSet presAssocID="{5982E618-AB1D-4610-9E75-91C494DC36A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696BE8-4769-400E-BEAB-97F2EEAE3EF5}" type="pres">
      <dgm:prSet presAssocID="{290BB4F9-5BC1-4F4E-9581-072EA8331EDF}" presName="singleCycle" presStyleCnt="0"/>
      <dgm:spPr/>
    </dgm:pt>
    <dgm:pt modelId="{13A7C093-5F75-4B5E-8B98-03F42A976125}" type="pres">
      <dgm:prSet presAssocID="{290BB4F9-5BC1-4F4E-9581-072EA8331EDF}" presName="singleCenter" presStyleLbl="node1" presStyleIdx="0" presStyleCnt="7" custScaleX="133117" custScaleY="106763" custLinFactNeighborX="1230" custLinFactNeighborY="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5BB86A4-E811-4581-BF55-900CFA683DF3}" type="pres">
      <dgm:prSet presAssocID="{3AB6C328-54D5-4125-8E44-AC28E3EA5470}" presName="Name56" presStyleLbl="parChTrans1D2" presStyleIdx="0" presStyleCnt="6"/>
      <dgm:spPr/>
      <dgm:t>
        <a:bodyPr/>
        <a:lstStyle/>
        <a:p>
          <a:endParaRPr lang="ru-RU"/>
        </a:p>
      </dgm:t>
    </dgm:pt>
    <dgm:pt modelId="{C86952D1-93E2-4A12-BA08-8F6FAB313DFD}" type="pres">
      <dgm:prSet presAssocID="{CE52BEFD-80E6-4F64-87F4-4285F6348B72}" presName="text0" presStyleLbl="node1" presStyleIdx="1" presStyleCnt="7" custScaleX="213057" custScaleY="152873" custRadScaleRad="88938" custRadScaleInc="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F9A6F-E7A9-4D37-B89B-07DCC14D71A6}" type="pres">
      <dgm:prSet presAssocID="{19DA604D-897D-469F-B28D-F3EB2B63980B}" presName="Name56" presStyleLbl="parChTrans1D2" presStyleIdx="1" presStyleCnt="6"/>
      <dgm:spPr/>
      <dgm:t>
        <a:bodyPr/>
        <a:lstStyle/>
        <a:p>
          <a:endParaRPr lang="ru-RU"/>
        </a:p>
      </dgm:t>
    </dgm:pt>
    <dgm:pt modelId="{2F2751FC-61E5-42C2-96FE-F680E7DBFDCA}" type="pres">
      <dgm:prSet presAssocID="{7687A1B6-7FF9-49C2-9086-A73879C45A56}" presName="text0" presStyleLbl="node1" presStyleIdx="2" presStyleCnt="7" custScaleX="229910" custScaleY="195523" custRadScaleRad="157494" custRadScaleInc="1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3EB61-C4A9-4A46-8238-7CCD06C6BF62}" type="pres">
      <dgm:prSet presAssocID="{42B8D8B3-B974-4597-A273-875D61E5F04F}" presName="Name56" presStyleLbl="parChTrans1D2" presStyleIdx="2" presStyleCnt="6"/>
      <dgm:spPr/>
      <dgm:t>
        <a:bodyPr/>
        <a:lstStyle/>
        <a:p>
          <a:endParaRPr lang="ru-RU"/>
        </a:p>
      </dgm:t>
    </dgm:pt>
    <dgm:pt modelId="{92441BEB-9637-40E3-87FA-CBA3C1335146}" type="pres">
      <dgm:prSet presAssocID="{130C08B8-F110-4D1B-8EC9-6075C425CBF7}" presName="text0" presStyleLbl="node1" presStyleIdx="3" presStyleCnt="7" custScaleX="226600" custScaleY="184733" custRadScaleRad="156805" custRadScaleInc="-27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728E2-FF76-4D84-8AB5-EC37A8F66F60}" type="pres">
      <dgm:prSet presAssocID="{57076885-AD61-4B20-92A4-127BA28C0F24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7EAE777-9F75-420B-9306-0B013BB4FBC3}" type="pres">
      <dgm:prSet presAssocID="{C9625652-342B-4F08-8FEB-126FD1E67563}" presName="text0" presStyleLbl="node1" presStyleIdx="4" presStyleCnt="7" custScaleX="213057" custScaleY="139894" custRadScaleRad="84022" custRadScaleInc="-2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1BDF-8133-4846-8E84-F91E005DD529}" type="pres">
      <dgm:prSet presAssocID="{9EA08BE9-BF66-46D0-B30D-D4E35A8EC6C5}" presName="Name56" presStyleLbl="parChTrans1D2" presStyleIdx="4" presStyleCnt="6"/>
      <dgm:spPr/>
      <dgm:t>
        <a:bodyPr/>
        <a:lstStyle/>
        <a:p>
          <a:endParaRPr lang="ru-RU"/>
        </a:p>
      </dgm:t>
    </dgm:pt>
    <dgm:pt modelId="{1DAB37DA-31D8-4BBA-A49C-6429613F2C67}" type="pres">
      <dgm:prSet presAssocID="{71734CAC-5399-4614-B10E-400ED309C7EF}" presName="text0" presStyleLbl="node1" presStyleIdx="5" presStyleCnt="7" custScaleX="233496" custScaleY="203674" custRadScaleRad="162565" custRadScaleInc="29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51E6-7CC5-4E95-8D94-0E89535AD029}" type="pres">
      <dgm:prSet presAssocID="{16723ACD-9293-45C6-9C5C-567D9D84BB74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3A776A5-F653-4CEF-A983-F4F095F03D9D}" type="pres">
      <dgm:prSet presAssocID="{BCC82B93-E821-442D-B8CE-E4D0410D4B28}" presName="text0" presStyleLbl="node1" presStyleIdx="6" presStyleCnt="7" custScaleX="233217" custScaleY="203287" custRadScaleRad="160836" custRadScaleInc="-16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950DF-4EEE-41F9-878A-E106C4C3791C}" srcId="{290BB4F9-5BC1-4F4E-9581-072EA8331EDF}" destId="{BCC82B93-E821-442D-B8CE-E4D0410D4B28}" srcOrd="5" destOrd="0" parTransId="{16723ACD-9293-45C6-9C5C-567D9D84BB74}" sibTransId="{5D819D6C-8EE4-406C-B69B-3A8BDE8AFEBE}"/>
    <dgm:cxn modelId="{30598A5D-CB17-4A3D-BD56-7FA85CDBA9C6}" type="presOf" srcId="{BCC82B93-E821-442D-B8CE-E4D0410D4B28}" destId="{83A776A5-F653-4CEF-A983-F4F095F03D9D}" srcOrd="0" destOrd="0" presId="urn:microsoft.com/office/officeart/2008/layout/RadialCluster"/>
    <dgm:cxn modelId="{BA151827-A03B-47A2-A11D-C2E2ECB1F9AE}" type="presOf" srcId="{3AB6C328-54D5-4125-8E44-AC28E3EA5470}" destId="{F5BB86A4-E811-4581-BF55-900CFA683DF3}" srcOrd="0" destOrd="0" presId="urn:microsoft.com/office/officeart/2008/layout/RadialCluster"/>
    <dgm:cxn modelId="{9FA93CD0-636B-4AFC-8138-71D84FDD2DB6}" type="presOf" srcId="{C9625652-342B-4F08-8FEB-126FD1E67563}" destId="{47EAE777-9F75-420B-9306-0B013BB4FBC3}" srcOrd="0" destOrd="0" presId="urn:microsoft.com/office/officeart/2008/layout/RadialCluster"/>
    <dgm:cxn modelId="{6FCA7B22-C04D-4A00-8C0B-557076EEDC07}" type="presOf" srcId="{5982E618-AB1D-4610-9E75-91C494DC36A6}" destId="{1DD57D03-65C0-45F4-A5AF-6EE8976FB354}" srcOrd="0" destOrd="0" presId="urn:microsoft.com/office/officeart/2008/layout/RadialCluster"/>
    <dgm:cxn modelId="{9038577B-9136-4285-97D5-6C8D58465F33}" type="presOf" srcId="{130C08B8-F110-4D1B-8EC9-6075C425CBF7}" destId="{92441BEB-9637-40E3-87FA-CBA3C1335146}" srcOrd="0" destOrd="0" presId="urn:microsoft.com/office/officeart/2008/layout/RadialCluster"/>
    <dgm:cxn modelId="{97EBF654-199D-438C-8700-E0E8CB80F800}" srcId="{290BB4F9-5BC1-4F4E-9581-072EA8331EDF}" destId="{130C08B8-F110-4D1B-8EC9-6075C425CBF7}" srcOrd="2" destOrd="0" parTransId="{42B8D8B3-B974-4597-A273-875D61E5F04F}" sibTransId="{F47ADD70-0333-4240-99E0-8AB204C6228E}"/>
    <dgm:cxn modelId="{587A1436-A6DA-4F88-8261-42019C1989B6}" type="presOf" srcId="{290BB4F9-5BC1-4F4E-9581-072EA8331EDF}" destId="{13A7C093-5F75-4B5E-8B98-03F42A976125}" srcOrd="0" destOrd="0" presId="urn:microsoft.com/office/officeart/2008/layout/RadialCluster"/>
    <dgm:cxn modelId="{A4F6EE07-4E4D-41D9-A258-AD9627A18CB4}" type="presOf" srcId="{16723ACD-9293-45C6-9C5C-567D9D84BB74}" destId="{5BC651E6-7CC5-4E95-8D94-0E89535AD029}" srcOrd="0" destOrd="0" presId="urn:microsoft.com/office/officeart/2008/layout/RadialCluster"/>
    <dgm:cxn modelId="{B8AABE4B-F391-46C4-91BA-0838272CE592}" type="presOf" srcId="{57076885-AD61-4B20-92A4-127BA28C0F24}" destId="{EF3728E2-FF76-4D84-8AB5-EC37A8F66F60}" srcOrd="0" destOrd="0" presId="urn:microsoft.com/office/officeart/2008/layout/RadialCluster"/>
    <dgm:cxn modelId="{1F0FE89D-5238-4115-B36F-4DED77B7C413}" srcId="{290BB4F9-5BC1-4F4E-9581-072EA8331EDF}" destId="{7687A1B6-7FF9-49C2-9086-A73879C45A56}" srcOrd="1" destOrd="0" parTransId="{19DA604D-897D-469F-B28D-F3EB2B63980B}" sibTransId="{5BB1BE1C-3C3E-4576-849E-EE7E8B11C8CD}"/>
    <dgm:cxn modelId="{610BC245-6738-46FD-97B6-0C21AB7529AE}" type="presOf" srcId="{9EA08BE9-BF66-46D0-B30D-D4E35A8EC6C5}" destId="{D07F1BDF-8133-4846-8E84-F91E005DD529}" srcOrd="0" destOrd="0" presId="urn:microsoft.com/office/officeart/2008/layout/RadialCluster"/>
    <dgm:cxn modelId="{24D9EE07-13CD-4A99-B8DB-B3F3AE85F3CF}" type="presOf" srcId="{19DA604D-897D-469F-B28D-F3EB2B63980B}" destId="{5DBF9A6F-E7A9-4D37-B89B-07DCC14D71A6}" srcOrd="0" destOrd="0" presId="urn:microsoft.com/office/officeart/2008/layout/RadialCluster"/>
    <dgm:cxn modelId="{595611AB-7421-452C-9830-9C71AE19D7BF}" srcId="{5982E618-AB1D-4610-9E75-91C494DC36A6}" destId="{290BB4F9-5BC1-4F4E-9581-072EA8331EDF}" srcOrd="0" destOrd="0" parTransId="{B48080F0-5748-4362-8AC8-39797A235A49}" sibTransId="{F0124EAA-0CE0-4706-9D83-C054223F36EE}"/>
    <dgm:cxn modelId="{0BB6CB34-F96F-48B7-BFFD-031FBBB64AA4}" srcId="{290BB4F9-5BC1-4F4E-9581-072EA8331EDF}" destId="{CE52BEFD-80E6-4F64-87F4-4285F6348B72}" srcOrd="0" destOrd="0" parTransId="{3AB6C328-54D5-4125-8E44-AC28E3EA5470}" sibTransId="{163180EC-9EE2-4DB3-82A6-CAA860624126}"/>
    <dgm:cxn modelId="{0A6DCCD3-7802-4384-8C21-A6BA4891AE4D}" type="presOf" srcId="{CE52BEFD-80E6-4F64-87F4-4285F6348B72}" destId="{C86952D1-93E2-4A12-BA08-8F6FAB313DFD}" srcOrd="0" destOrd="0" presId="urn:microsoft.com/office/officeart/2008/layout/RadialCluster"/>
    <dgm:cxn modelId="{0A6DFD37-F9DC-4DB3-AF06-3578E173676A}" type="presOf" srcId="{71734CAC-5399-4614-B10E-400ED309C7EF}" destId="{1DAB37DA-31D8-4BBA-A49C-6429613F2C67}" srcOrd="0" destOrd="0" presId="urn:microsoft.com/office/officeart/2008/layout/RadialCluster"/>
    <dgm:cxn modelId="{2BCCC555-FA72-48F6-B17B-E02E1FB3A988}" srcId="{290BB4F9-5BC1-4F4E-9581-072EA8331EDF}" destId="{C9625652-342B-4F08-8FEB-126FD1E67563}" srcOrd="3" destOrd="0" parTransId="{57076885-AD61-4B20-92A4-127BA28C0F24}" sibTransId="{97B1EA41-6C25-4A51-8E93-257666A214D5}"/>
    <dgm:cxn modelId="{31376F7F-B1EE-4641-A06A-9D50921C13F1}" srcId="{290BB4F9-5BC1-4F4E-9581-072EA8331EDF}" destId="{71734CAC-5399-4614-B10E-400ED309C7EF}" srcOrd="4" destOrd="0" parTransId="{9EA08BE9-BF66-46D0-B30D-D4E35A8EC6C5}" sibTransId="{D6F4B00F-8CA4-4C2E-987D-83B05FF2FD2E}"/>
    <dgm:cxn modelId="{C4486C49-0FC2-49C6-9D04-8A57880D3A6D}" type="presOf" srcId="{7687A1B6-7FF9-49C2-9086-A73879C45A56}" destId="{2F2751FC-61E5-42C2-96FE-F680E7DBFDCA}" srcOrd="0" destOrd="0" presId="urn:microsoft.com/office/officeart/2008/layout/RadialCluster"/>
    <dgm:cxn modelId="{14817963-6968-4393-AA74-A70954B99E1C}" type="presOf" srcId="{42B8D8B3-B974-4597-A273-875D61E5F04F}" destId="{CE53EB61-C4A9-4A46-8238-7CCD06C6BF62}" srcOrd="0" destOrd="0" presId="urn:microsoft.com/office/officeart/2008/layout/RadialCluster"/>
    <dgm:cxn modelId="{81BCCBB0-D1E2-4149-9739-70095C013D61}" type="presParOf" srcId="{1DD57D03-65C0-45F4-A5AF-6EE8976FB354}" destId="{71696BE8-4769-400E-BEAB-97F2EEAE3EF5}" srcOrd="0" destOrd="0" presId="urn:microsoft.com/office/officeart/2008/layout/RadialCluster"/>
    <dgm:cxn modelId="{5562D4E1-25CE-4DB3-8B04-6E2144F830F6}" type="presParOf" srcId="{71696BE8-4769-400E-BEAB-97F2EEAE3EF5}" destId="{13A7C093-5F75-4B5E-8B98-03F42A976125}" srcOrd="0" destOrd="0" presId="urn:microsoft.com/office/officeart/2008/layout/RadialCluster"/>
    <dgm:cxn modelId="{05A28296-7CB3-4FE4-ABC8-FABC4EB4673B}" type="presParOf" srcId="{71696BE8-4769-400E-BEAB-97F2EEAE3EF5}" destId="{F5BB86A4-E811-4581-BF55-900CFA683DF3}" srcOrd="1" destOrd="0" presId="urn:microsoft.com/office/officeart/2008/layout/RadialCluster"/>
    <dgm:cxn modelId="{86ACCF8B-901A-44D0-8AF5-0DF354666309}" type="presParOf" srcId="{71696BE8-4769-400E-BEAB-97F2EEAE3EF5}" destId="{C86952D1-93E2-4A12-BA08-8F6FAB313DFD}" srcOrd="2" destOrd="0" presId="urn:microsoft.com/office/officeart/2008/layout/RadialCluster"/>
    <dgm:cxn modelId="{AC98EE4D-ED08-480D-A275-F98C897BCE84}" type="presParOf" srcId="{71696BE8-4769-400E-BEAB-97F2EEAE3EF5}" destId="{5DBF9A6F-E7A9-4D37-B89B-07DCC14D71A6}" srcOrd="3" destOrd="0" presId="urn:microsoft.com/office/officeart/2008/layout/RadialCluster"/>
    <dgm:cxn modelId="{CD89830C-AE26-4CDA-B32A-C6E1F89F1841}" type="presParOf" srcId="{71696BE8-4769-400E-BEAB-97F2EEAE3EF5}" destId="{2F2751FC-61E5-42C2-96FE-F680E7DBFDCA}" srcOrd="4" destOrd="0" presId="urn:microsoft.com/office/officeart/2008/layout/RadialCluster"/>
    <dgm:cxn modelId="{D9C51D72-9DE2-42DE-B2C4-77967683E761}" type="presParOf" srcId="{71696BE8-4769-400E-BEAB-97F2EEAE3EF5}" destId="{CE53EB61-C4A9-4A46-8238-7CCD06C6BF62}" srcOrd="5" destOrd="0" presId="urn:microsoft.com/office/officeart/2008/layout/RadialCluster"/>
    <dgm:cxn modelId="{3DB9AF47-75AB-4D7D-A493-9CA0E899184E}" type="presParOf" srcId="{71696BE8-4769-400E-BEAB-97F2EEAE3EF5}" destId="{92441BEB-9637-40E3-87FA-CBA3C1335146}" srcOrd="6" destOrd="0" presId="urn:microsoft.com/office/officeart/2008/layout/RadialCluster"/>
    <dgm:cxn modelId="{47DB5A29-72CE-473E-892D-97459F3C2BFB}" type="presParOf" srcId="{71696BE8-4769-400E-BEAB-97F2EEAE3EF5}" destId="{EF3728E2-FF76-4D84-8AB5-EC37A8F66F60}" srcOrd="7" destOrd="0" presId="urn:microsoft.com/office/officeart/2008/layout/RadialCluster"/>
    <dgm:cxn modelId="{0DDBE593-F21C-4E9F-9B67-ECE75007C823}" type="presParOf" srcId="{71696BE8-4769-400E-BEAB-97F2EEAE3EF5}" destId="{47EAE777-9F75-420B-9306-0B013BB4FBC3}" srcOrd="8" destOrd="0" presId="urn:microsoft.com/office/officeart/2008/layout/RadialCluster"/>
    <dgm:cxn modelId="{6F96DF2B-363E-422D-BA5D-248281DBD351}" type="presParOf" srcId="{71696BE8-4769-400E-BEAB-97F2EEAE3EF5}" destId="{D07F1BDF-8133-4846-8E84-F91E005DD529}" srcOrd="9" destOrd="0" presId="urn:microsoft.com/office/officeart/2008/layout/RadialCluster"/>
    <dgm:cxn modelId="{427D9612-0EF6-46EE-861B-553625B36E52}" type="presParOf" srcId="{71696BE8-4769-400E-BEAB-97F2EEAE3EF5}" destId="{1DAB37DA-31D8-4BBA-A49C-6429613F2C67}" srcOrd="10" destOrd="0" presId="urn:microsoft.com/office/officeart/2008/layout/RadialCluster"/>
    <dgm:cxn modelId="{694F1FA3-6E26-4467-9F8B-4A0010BF0563}" type="presParOf" srcId="{71696BE8-4769-400E-BEAB-97F2EEAE3EF5}" destId="{5BC651E6-7CC5-4E95-8D94-0E89535AD029}" srcOrd="11" destOrd="0" presId="urn:microsoft.com/office/officeart/2008/layout/RadialCluster"/>
    <dgm:cxn modelId="{DEE6F526-9CB3-4132-8CF4-50EE9EE79A77}" type="presParOf" srcId="{71696BE8-4769-400E-BEAB-97F2EEAE3EF5}" destId="{83A776A5-F653-4CEF-A983-F4F095F03D9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06AA2-5A60-42A8-A6C3-5D4A8CDD352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31351-6ADE-4B37-8383-2580F06A9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0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Рассолов ,АВ,ОВК УСОЮЛ ОО "ЦСКО" Рассолов А.В.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4B3AA6-19A2-4514-909B-1BD612E5C277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9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1351-6ADE-4B37-8383-2580F06A95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1351-6ADE-4B37-8383-2580F06A95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1351-6ADE-4B37-8383-2580F06A953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33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42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48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318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C32F-F5BE-4478-805D-441BDE4959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CCDB-D0E5-4414-B74C-BC12BF40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8B76-4CFB-43AF-8B16-269C12614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0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67D6-563C-44DA-90AE-A60AA1BAFE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0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D7F-1EE4-46D0-9901-1E46D67E07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2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5905-99D1-47D6-B02A-54B93C4A1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5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9068-C95E-416D-A1C8-B473DB8D35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A25F-30E1-426F-A20E-E14C4F4C6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2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118-DA1C-4545-BA6D-A38162D3D0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E4B-FFA1-467B-B2D5-EC256A6AD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21D6-0B49-4FFE-B3B9-BD0969F668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801" y="237834"/>
            <a:ext cx="6858405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801" y="237834"/>
            <a:ext cx="6858405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78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2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oleObject" Target="../embeddings/oleObject1.bin"/><Relationship Id="rId3" Type="http://schemas.openxmlformats.org/officeDocument/2006/relationships/vmlDrawing" Target="../drawings/vmlDrawing1.vml"/><Relationship Id="rId21" Type="http://schemas.openxmlformats.org/officeDocument/2006/relationships/image" Target="../media/image7.png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theme" Target="../theme/theme3.xml"/><Relationship Id="rId16" Type="http://schemas.openxmlformats.org/officeDocument/2006/relationships/tags" Target="../tags/tag1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image" Target="../media/image5.emf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oleObject" Target="../embeddings/oleObject2.bin"/><Relationship Id="rId3" Type="http://schemas.openxmlformats.org/officeDocument/2006/relationships/vmlDrawing" Target="../drawings/vmlDrawing2.vml"/><Relationship Id="rId21" Type="http://schemas.openxmlformats.org/officeDocument/2006/relationships/image" Target="../media/image7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heme" Target="../theme/theme4.xml"/><Relationship Id="rId16" Type="http://schemas.openxmlformats.org/officeDocument/2006/relationships/tags" Target="../tags/tag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image" Target="../media/image5.em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95288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93700"/>
            <a:ext cx="5905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16063"/>
            <a:ext cx="81375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722313" y="836613"/>
            <a:ext cx="8050212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8521700" y="6572250"/>
            <a:ext cx="615950" cy="241300"/>
            <a:chOff x="5100" y="3932"/>
            <a:chExt cx="660" cy="152"/>
          </a:xfrm>
        </p:grpSpPr>
        <p:sp>
          <p:nvSpPr>
            <p:cNvPr id="103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665" y="3932"/>
              <a:ext cx="95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8667750" y="6562725"/>
            <a:ext cx="354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788DB50-2F6F-4BC8-98B5-83A121D8B808}" type="slidenum">
              <a:rPr lang="ru-RU" sz="12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33" name="Picture 15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36525"/>
            <a:ext cx="18716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1479-A31A-4A34-B8B4-3778B77519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0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55288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4661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1714" y="1980989"/>
            <a:ext cx="196207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857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1/23/2013 3:30 PM Russian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950097" y="4198961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857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</a:rPr>
              <a:t>Printed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60" y="1990668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21502" y="234864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85789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796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808080"/>
                </a:solidFill>
              </a:rPr>
              <a:t>Unit of measure</a:t>
            </a:r>
            <a:endParaRPr lang="en-US" sz="1600" dirty="0" smtClean="0">
              <a:solidFill>
                <a:srgbClr val="808080"/>
              </a:solidFill>
            </a:endParaRPr>
          </a:p>
        </p:txBody>
      </p:sp>
      <p:grpSp>
        <p:nvGrpSpPr>
          <p:cNvPr id="12" name="McK Slide Elements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21489" y="6205267"/>
            <a:ext cx="8722840" cy="516699"/>
            <a:chOff x="75" y="3831"/>
            <a:chExt cx="5385" cy="319"/>
          </a:xfrm>
        </p:grpSpPr>
        <p:sp>
          <p:nvSpPr>
            <p:cNvPr id="13" name="McK 4. Footnote" hidden="1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/>
                </a:rPr>
                <a:t>1 Сноска</a:t>
              </a:r>
              <a:endParaRPr lang="en-US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 hidden="1"/>
            <p:cNvSpPr>
              <a:spLocks noChangeArrowheads="1"/>
            </p:cNvSpPr>
            <p:nvPr/>
          </p:nvSpPr>
          <p:spPr bwMode="auto">
            <a:xfrm>
              <a:off x="75" y="4055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2454" indent="-602454" defTabSz="884846" fontAlgn="base">
                <a:spcBef>
                  <a:spcPct val="0"/>
                </a:spcBef>
                <a:spcAft>
                  <a:spcPct val="0"/>
                </a:spcAft>
                <a:tabLst>
                  <a:tab pos="60559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ИСТОЧНИК: источник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82165" y="1158118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857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defTabSz="8857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  <a:endParaRPr lang="en-U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45795" y="6567250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0626" y="6534383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24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88578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8857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6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0" b="87500" l="554" r="100000">
                        <a14:foregroundMark x1="72042" y1="75000" x2="89135" y2="62500"/>
                        <a14:foregroundMark x1="71696" y1="68750" x2="62076" y2="68750"/>
                        <a14:foregroundMark x1="91003" y1="56250" x2="94394" y2="56250"/>
                        <a14:foregroundMark x1="7197" y1="68750" x2="554" y2="68750"/>
                        <a14:foregroundMark x1="8720" y1="50000" x2="45260" y2="68750"/>
                        <a14:foregroundMark x1="98478" y1="75000" x2="99031" y2="43750"/>
                        <a14:backgroundMark x1="86851" y1="25000" x2="91696" y2="18750"/>
                        <a14:backgroundMark x1="99723" y1="62500" x2="9972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1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" name="Picture 4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0" b="87500" l="554" r="100000">
                        <a14:foregroundMark x1="72042" y1="75000" x2="89135" y2="62500"/>
                        <a14:foregroundMark x1="71696" y1="68750" x2="62076" y2="68750"/>
                        <a14:foregroundMark x1="91003" y1="56250" x2="94394" y2="56250"/>
                        <a14:foregroundMark x1="7197" y1="68750" x2="554" y2="68750"/>
                        <a14:foregroundMark x1="8720" y1="50000" x2="45260" y2="68750"/>
                        <a14:foregroundMark x1="98478" y1="75000" x2="99031" y2="43750"/>
                        <a14:backgroundMark x1="86851" y1="25000" x2="91696" y2="18750"/>
                        <a14:backgroundMark x1="99723" y1="62500" x2="9972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1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153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4846" rtl="0" eaLnBrk="1" fontAlgn="base" hangingPunct="1">
        <a:spcBef>
          <a:spcPct val="0"/>
        </a:spcBef>
        <a:spcAft>
          <a:spcPct val="0"/>
        </a:spcAft>
        <a:tabLst>
          <a:tab pos="353005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1777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03667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55513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07352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1408" indent="-189848" algn="l" defTabSz="88484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1777" indent="-258872" algn="l" defTabSz="88484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07160" indent="-153740" algn="l" defTabSz="88484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1018" indent="-128655" algn="l" defTabSz="88484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77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6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3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2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8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2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4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5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8297377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4661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91714" y="1980989"/>
            <a:ext cx="196207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857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1/23/2013 3:30 PM Russian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950097" y="4198961"/>
            <a:ext cx="24526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857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</a:rPr>
              <a:t>Printed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60" y="1990668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21502" y="234864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85789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796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808080"/>
                </a:solidFill>
              </a:rPr>
              <a:t>Unit of measure</a:t>
            </a:r>
            <a:endParaRPr lang="en-US" sz="1600" dirty="0" smtClean="0">
              <a:solidFill>
                <a:srgbClr val="808080"/>
              </a:solidFill>
            </a:endParaRPr>
          </a:p>
        </p:txBody>
      </p:sp>
      <p:grpSp>
        <p:nvGrpSpPr>
          <p:cNvPr id="12" name="McK Slide Elements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21489" y="6205267"/>
            <a:ext cx="8722840" cy="516699"/>
            <a:chOff x="75" y="3831"/>
            <a:chExt cx="5385" cy="319"/>
          </a:xfrm>
        </p:grpSpPr>
        <p:sp>
          <p:nvSpPr>
            <p:cNvPr id="13" name="McK 4. Footnote" hidden="1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/>
                </a:rPr>
                <a:t>1 Сноска</a:t>
              </a:r>
              <a:endParaRPr lang="en-US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 hidden="1"/>
            <p:cNvSpPr>
              <a:spLocks noChangeArrowheads="1"/>
            </p:cNvSpPr>
            <p:nvPr/>
          </p:nvSpPr>
          <p:spPr bwMode="auto">
            <a:xfrm>
              <a:off x="75" y="4055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02454" indent="-602454" defTabSz="884846" fontAlgn="base">
                <a:spcBef>
                  <a:spcPct val="0"/>
                </a:spcBef>
                <a:spcAft>
                  <a:spcPct val="0"/>
                </a:spcAft>
                <a:tabLst>
                  <a:tab pos="60559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ИСТОЧНИК: источник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82165" y="1158118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857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defTabSz="8857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  <a:endParaRPr lang="en-U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45795" y="6567250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0626" y="6534383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84846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24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88578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defTabSz="8857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6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0" b="87500" l="554" r="100000">
                        <a14:foregroundMark x1="72042" y1="75000" x2="89135" y2="62500"/>
                        <a14:foregroundMark x1="71696" y1="68750" x2="62076" y2="68750"/>
                        <a14:foregroundMark x1="91003" y1="56250" x2="94394" y2="56250"/>
                        <a14:foregroundMark x1="7197" y1="68750" x2="554" y2="68750"/>
                        <a14:foregroundMark x1="8720" y1="50000" x2="45260" y2="68750"/>
                        <a14:foregroundMark x1="98478" y1="75000" x2="99031" y2="43750"/>
                        <a14:backgroundMark x1="86851" y1="25000" x2="91696" y2="18750"/>
                        <a14:backgroundMark x1="99723" y1="62500" x2="9972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1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" name="Picture 4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0" b="87500" l="554" r="100000">
                        <a14:foregroundMark x1="72042" y1="75000" x2="89135" y2="62500"/>
                        <a14:foregroundMark x1="71696" y1="68750" x2="62076" y2="68750"/>
                        <a14:foregroundMark x1="91003" y1="56250" x2="94394" y2="56250"/>
                        <a14:foregroundMark x1="7197" y1="68750" x2="554" y2="68750"/>
                        <a14:foregroundMark x1="8720" y1="50000" x2="45260" y2="68750"/>
                        <a14:foregroundMark x1="98478" y1="75000" x2="99031" y2="43750"/>
                        <a14:backgroundMark x1="86851" y1="25000" x2="91696" y2="18750"/>
                        <a14:backgroundMark x1="99723" y1="62500" x2="9972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1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4398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4846" rtl="0" eaLnBrk="1" fontAlgn="base" hangingPunct="1">
        <a:spcBef>
          <a:spcPct val="0"/>
        </a:spcBef>
        <a:spcAft>
          <a:spcPct val="0"/>
        </a:spcAft>
        <a:tabLst>
          <a:tab pos="353005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1777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03667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55513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07352" algn="l" defTabSz="88484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1408" indent="-189848" algn="l" defTabSz="88484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1777" indent="-258872" algn="l" defTabSz="88484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07160" indent="-153740" algn="l" defTabSz="88484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1018" indent="-128655" algn="l" defTabSz="88484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1018" indent="-128655" algn="l" defTabSz="88484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77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6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3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2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8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27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4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5" algn="l" defTabSz="903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erved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8100"/>
            <a:ext cx="7772400" cy="36710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Краткий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обзор изменений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Валютном контроле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01.0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.2018г.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включает порядок списания и зачисления ДС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540" y="4311502"/>
            <a:ext cx="6400800" cy="214183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2060"/>
                </a:solidFill>
              </a:rPr>
              <a:t>Консалтинговый центр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ПАО Сбербанк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416A-BB5F-4588-9148-A202E84C6E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" y="587213"/>
            <a:ext cx="3530836" cy="7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72" y="188640"/>
            <a:ext cx="6517146" cy="673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>
                <a:latin typeface="Arial"/>
              </a:rPr>
              <a:t>Постановка </a:t>
            </a:r>
            <a:r>
              <a:rPr lang="ru-RU" sz="1600" kern="1200" dirty="0" smtClean="0">
                <a:latin typeface="Arial"/>
              </a:rPr>
              <a:t>контракта на учет в банк </a:t>
            </a:r>
            <a:r>
              <a:rPr lang="ru-RU" sz="1600" kern="1200" dirty="0">
                <a:latin typeface="Arial"/>
              </a:rPr>
              <a:t/>
            </a:r>
            <a:br>
              <a:rPr lang="ru-RU" sz="1600" kern="1200" dirty="0">
                <a:latin typeface="Arial"/>
              </a:rPr>
            </a:br>
            <a:r>
              <a:rPr lang="ru-RU" sz="1600" kern="1200" dirty="0">
                <a:latin typeface="Arial"/>
              </a:rPr>
              <a:t>(Гл. 5 181-И)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187624" y="622544"/>
            <a:ext cx="6912767" cy="360040"/>
          </a:xfrm>
          <a:prstGeom prst="flowChartProcess">
            <a:avLst/>
          </a:prstGeom>
          <a:gradFill rotWithShape="1">
            <a:gsLst>
              <a:gs pos="0">
                <a:srgbClr val="EAF1DD"/>
              </a:gs>
              <a:gs pos="100000">
                <a:srgbClr val="EAF1DD">
                  <a:gamma/>
                  <a:tint val="95294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РЕЗИДЕНТ -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ЭКСПОРТЕР</a:t>
            </a: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634325" y="1500621"/>
            <a:ext cx="3528392" cy="129614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Экспортный контракт </a:t>
            </a:r>
            <a:endParaRPr lang="ru-RU" altLang="ru-RU" sz="14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выписку 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 экспортного контракта, </a:t>
            </a: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содержащую </a:t>
            </a: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информацию в рамках контроля ст</a:t>
            </a: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19 173-ФЗ.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110625" y="1412776"/>
            <a:ext cx="3621508" cy="194421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об экспортном контракте </a:t>
            </a:r>
            <a:r>
              <a:rPr lang="ru-RU" altLang="ru-RU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altLang="ru-RU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 ЭК (1, 3, </a:t>
            </a: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9)</a:t>
            </a:r>
            <a:r>
              <a:rPr lang="ru-RU" altLang="ru-RU" sz="1200" b="1" baseline="300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endParaRPr lang="ru-RU" altLang="ru-RU" sz="1200" b="1" baseline="300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Дата и номер (при наличии)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Валюта ЭК (наименование)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обязательств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Дата завершения исполнения обязательств по контракту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Реквизиты нерезидента (нерезидентов): наименование, страна</a:t>
            </a: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6" y="3521433"/>
            <a:ext cx="519561" cy="49623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151386" y="4502291"/>
            <a:ext cx="260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** Если сведения о контракте не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соответствуют экспортному контракту, </a:t>
            </a:r>
            <a:endPara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банк 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УК самостоятельно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вносит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изменения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раздел 1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ВБК</a:t>
            </a: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/2раб.дня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 bwMode="auto">
          <a:xfrm rot="5400000">
            <a:off x="4439974" y="-2247641"/>
            <a:ext cx="408066" cy="691276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ea typeface="ヒラギノ角ゴ Pro W3" pitchFamily="-128" charset="-128"/>
              </a:rPr>
              <a:t>п</a:t>
            </a:r>
            <a:r>
              <a:rPr lang="ru-RU" dirty="0" smtClean="0">
                <a:latin typeface="Arial" charset="0"/>
                <a:ea typeface="ヒラギノ角ゴ Pro W3" pitchFamily="-128" charset="-128"/>
              </a:rPr>
              <a:t>редставляет в УБ</a:t>
            </a:r>
            <a:endParaRPr lang="ru-RU" dirty="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4307209" y="1700808"/>
            <a:ext cx="720080" cy="50405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ИЛИ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5839" r="1890" b="-5476"/>
          <a:stretch/>
        </p:blipFill>
        <p:spPr bwMode="auto">
          <a:xfrm>
            <a:off x="8303180" y="4649461"/>
            <a:ext cx="66296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71399" y="6237312"/>
            <a:ext cx="74379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/>
              <a:t>1</a:t>
            </a:r>
            <a:r>
              <a:rPr lang="ru-RU" sz="1400" dirty="0" smtClean="0"/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установленной уполномоченным банком;</a:t>
            </a:r>
          </a:p>
          <a:p>
            <a:r>
              <a:rPr 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контрактов: 1- экспорт товара, 3 – экспорт услуг (в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резидентом имущества в аренду), 9 – смешанный вид контракта (для постановки на учет по сведениям об ЭК, контракт должен содержать только экспортную составляющую)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996026" y="3469850"/>
            <a:ext cx="2757414" cy="1008111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резидент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представляет в банк УК экспортный контракт или выписку из него в срок не позднее </a:t>
            </a:r>
            <a:r>
              <a:rPr lang="ru-RU" sz="1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15 рабочих дней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после даты постановки на учет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7297749" y="3079254"/>
            <a:ext cx="216023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67544" y="3645023"/>
            <a:ext cx="3556585" cy="360040"/>
          </a:xfrm>
          <a:prstGeom prst="flowChartProcess">
            <a:avLst/>
          </a:prstGeom>
          <a:gradFill rotWithShape="1">
            <a:gsLst>
              <a:gs pos="0">
                <a:srgbClr val="EAF1DD"/>
              </a:gs>
              <a:gs pos="100000">
                <a:srgbClr val="EAF1DD">
                  <a:gamma/>
                  <a:tint val="95294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РЕЗИДЕНТ -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ИМПОРТЕР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 rot="5400000">
            <a:off x="2037466" y="2447742"/>
            <a:ext cx="416740" cy="3556585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charset="0"/>
                <a:ea typeface="ヒラギノ角ゴ Pro W3" pitchFamily="-128" charset="-128"/>
              </a:rPr>
              <a:t>п</a:t>
            </a:r>
            <a:r>
              <a:rPr lang="ru-RU" sz="1400" dirty="0" smtClean="0">
                <a:latin typeface="Arial" charset="0"/>
                <a:ea typeface="ヒラギノ角ゴ Pro W3" pitchFamily="-128" charset="-128"/>
              </a:rPr>
              <a:t>редставляет в УБ</a:t>
            </a:r>
            <a:endParaRPr lang="ru-RU" sz="1400" dirty="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95536" y="4477961"/>
            <a:ext cx="3767181" cy="154332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Импортный контракт (кредитный договор</a:t>
            </a:r>
            <a:r>
              <a:rPr lang="ru-RU" alt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выписку из импортного контракта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/КД, </a:t>
            </a: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содержащую информацию, в рамках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контроля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ст.19 </a:t>
            </a: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173-ФЗ</a:t>
            </a:r>
            <a:r>
              <a:rPr lang="ru-RU" altLang="ru-RU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667249" y="5733257"/>
            <a:ext cx="3762845" cy="72007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Банк принимает контракт на учет и присваивает уник№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 позднее следующего рабочего дня + формирует ВБК+ 1 раб день на отправку </a:t>
            </a: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уник№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по форме банка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5110625" y="3356991"/>
            <a:ext cx="0" cy="2376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4162717" y="2796765"/>
            <a:ext cx="864572" cy="29364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>
            <a:stCxn id="18" idx="3"/>
          </p:cNvCxnSpPr>
          <p:nvPr/>
        </p:nvCxnSpPr>
        <p:spPr bwMode="auto">
          <a:xfrm>
            <a:off x="4162717" y="5249625"/>
            <a:ext cx="697315" cy="483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70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65" y="208662"/>
            <a:ext cx="6517146" cy="673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>
                <a:latin typeface="Arial"/>
              </a:rPr>
              <a:t>Сроки постановки на учет контракта </a:t>
            </a:r>
            <a:br>
              <a:rPr lang="ru-RU" sz="1600" kern="1200" dirty="0">
                <a:latin typeface="Arial"/>
              </a:rPr>
            </a:br>
            <a:r>
              <a:rPr lang="ru-RU" sz="1600" kern="1200" dirty="0">
                <a:latin typeface="Arial"/>
              </a:rPr>
              <a:t>(кредитного договора) (Гл. 5 181-И)</a:t>
            </a: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250112" y="911056"/>
            <a:ext cx="7755921" cy="512894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списании иностранной валюты или валюты Российской Федерации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пользу нерезидента со счета резидента, открытого в банке УК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даты представления распоряжения о списании ДС</a:t>
            </a:r>
            <a:endParaRPr lang="ru-RU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венадцатиугольник 2"/>
          <p:cNvSpPr/>
          <p:nvPr/>
        </p:nvSpPr>
        <p:spPr bwMode="auto">
          <a:xfrm>
            <a:off x="427113" y="977775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5.7.1.</a:t>
            </a:r>
          </a:p>
        </p:txBody>
      </p:sp>
      <p:sp>
        <p:nvSpPr>
          <p:cNvPr id="23" name="Двенадцатиугольник 22"/>
          <p:cNvSpPr/>
          <p:nvPr/>
        </p:nvSpPr>
        <p:spPr bwMode="auto">
          <a:xfrm>
            <a:off x="427113" y="1535147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5.7.2.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250112" y="1494296"/>
            <a:ext cx="7767088" cy="512894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зачислении иностранной валюты или валюты Российской Федерации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нерезидента на счет резидента, открытый в банке УК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15 рабочих дней после даты зачисления ДС на счет</a:t>
            </a:r>
            <a:endParaRPr lang="ru-RU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Двенадцатиугольник 24"/>
          <p:cNvSpPr/>
          <p:nvPr/>
        </p:nvSpPr>
        <p:spPr bwMode="auto">
          <a:xfrm>
            <a:off x="415217" y="2235746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5.7.3.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250112" y="2137442"/>
            <a:ext cx="7779545" cy="576064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зачислении от нерезидента или при списании в пользу нерезидента иностранной валюты (валюты Российской Федерации)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счет (со счета) резидента, открытый </a:t>
            </a:r>
            <a:r>
              <a:rPr lang="ru-RU" alt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банке – нерезиденте 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не позднее 30 рабочих дней после месяца,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в котором была осуществлена операция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енадцатиугольник 28"/>
          <p:cNvSpPr/>
          <p:nvPr/>
        </p:nvSpPr>
        <p:spPr bwMode="auto">
          <a:xfrm>
            <a:off x="400037" y="3646507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5.7.5.</a:t>
            </a:r>
          </a:p>
        </p:txBody>
      </p:sp>
      <p:sp>
        <p:nvSpPr>
          <p:cNvPr id="30" name="Двенадцатиугольник 29"/>
          <p:cNvSpPr/>
          <p:nvPr/>
        </p:nvSpPr>
        <p:spPr bwMode="auto">
          <a:xfrm>
            <a:off x="400037" y="4358608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5.7.6.</a:t>
            </a:r>
          </a:p>
        </p:txBody>
      </p:sp>
      <p:sp>
        <p:nvSpPr>
          <p:cNvPr id="31" name="Двенадцатиугольник 30"/>
          <p:cNvSpPr/>
          <p:nvPr/>
        </p:nvSpPr>
        <p:spPr bwMode="auto">
          <a:xfrm>
            <a:off x="400498" y="4895456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5.7.7.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259510" y="3646507"/>
            <a:ext cx="7802018" cy="47776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исполнении обязательств посредством вывоза с территории РФ </a:t>
            </a:r>
            <a:r>
              <a:rPr lang="ru-RU" alt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(ввоза на территорию РФ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 наличии требования о таможенном декларировании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даты подачи ДТ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Двенадцатиугольник 32"/>
          <p:cNvSpPr/>
          <p:nvPr/>
        </p:nvSpPr>
        <p:spPr bwMode="auto">
          <a:xfrm>
            <a:off x="388602" y="5405598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5.7.8.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237161" y="4260304"/>
            <a:ext cx="7812932" cy="47776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исполнении обязательств посредством вывоза с территории РФ (</a:t>
            </a:r>
            <a:r>
              <a:rPr lang="ru-RU" alt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ввоза на территорию РФ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 отсутствии требования о таможенном декларировании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срока представления СПД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1237162" y="4846304"/>
            <a:ext cx="7802018" cy="477760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исполнении обязательств посредством выполнения работ, оказания услуг, передачи информации и РИД,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исключительных прав на них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срока представления СПД 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1229564" y="5405598"/>
            <a:ext cx="7779545" cy="626012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исполнении обязательств способом, отличных от указанных в п. п. 5.7.1-5.7.7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не позднее срока представления СПД,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либо в иные сроки, установленные Инструкцией в отношении представления соответствующей информации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Двенадцатиугольник 37"/>
          <p:cNvSpPr/>
          <p:nvPr/>
        </p:nvSpPr>
        <p:spPr bwMode="auto">
          <a:xfrm>
            <a:off x="409834" y="2986827"/>
            <a:ext cx="779512" cy="379456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5.7.4.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237162" y="2821297"/>
            <a:ext cx="7781058" cy="666915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сумма обязательств контрактом не определена (КОНТРАКТ БС): </a:t>
            </a:r>
          </a:p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ЭКСПОРТ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срока представления д-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тов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по операции,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превышающей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эквивалент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млн руб.,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ИМПОРТ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до срока представления операции, превышающей эквивалент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млн руб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венадцатиугольник 19"/>
          <p:cNvSpPr/>
          <p:nvPr/>
        </p:nvSpPr>
        <p:spPr bwMode="auto">
          <a:xfrm>
            <a:off x="7956376" y="1167503"/>
            <a:ext cx="1049657" cy="342128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платеж</a:t>
            </a:r>
          </a:p>
        </p:txBody>
      </p:sp>
      <p:sp>
        <p:nvSpPr>
          <p:cNvPr id="22" name="Двенадцатиугольник 21"/>
          <p:cNvSpPr/>
          <p:nvPr/>
        </p:nvSpPr>
        <p:spPr bwMode="auto">
          <a:xfrm>
            <a:off x="7452320" y="1703890"/>
            <a:ext cx="1581291" cy="311247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зачисление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1238675" y="6098060"/>
            <a:ext cx="7779545" cy="313006"/>
          </a:xfrm>
          <a:prstGeom prst="flowChartProcess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Каждому контракту присваивается только ОДИН уникальный номер!</a:t>
            </a:r>
          </a:p>
        </p:txBody>
      </p:sp>
    </p:spTree>
    <p:extLst>
      <p:ext uri="{BB962C8B-B14F-4D97-AF65-F5344CB8AC3E}">
        <p14:creationId xmlns:p14="http://schemas.microsoft.com/office/powerpoint/2010/main" val="38323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8043325"/>
              </p:ext>
            </p:extLst>
          </p:nvPr>
        </p:nvGraphicFramePr>
        <p:xfrm>
          <a:off x="755576" y="1693915"/>
          <a:ext cx="8267066" cy="458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0112" y="259626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Пункт 7.4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93305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Пункт 7.9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7346" y="5249821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Пункт 7.8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72808" cy="6480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>
                <a:latin typeface="Arial"/>
              </a:rPr>
              <a:t>Внесение изменений в контракт (кредитный договор) </a:t>
            </a:r>
            <a:r>
              <a:rPr lang="ru-RU" sz="1600" kern="1200" dirty="0" smtClean="0">
                <a:latin typeface="Arial"/>
              </a:rPr>
              <a:t/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(</a:t>
            </a:r>
            <a:r>
              <a:rPr lang="ru-RU" sz="1600" kern="1200" dirty="0">
                <a:latin typeface="Arial"/>
              </a:rPr>
              <a:t>Гл. 7 181-И</a:t>
            </a:r>
            <a:r>
              <a:rPr lang="ru-RU" sz="1600" kern="1200" dirty="0" smtClean="0">
                <a:latin typeface="Arial"/>
              </a:rPr>
              <a:t>): </a:t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solidFill>
                  <a:srgbClr val="FF0000"/>
                </a:solidFill>
                <a:latin typeface="Arial"/>
              </a:rPr>
              <a:t>Заявление + Документы/Информация-основание*</a:t>
            </a:r>
            <a:endParaRPr lang="ru-RU" sz="1600" kern="1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1331640" y="836712"/>
            <a:ext cx="7444766" cy="13681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ru-RU" altLang="ru-RU" sz="13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35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Заявлении о внесении изменений</a:t>
            </a:r>
            <a:r>
              <a:rPr lang="ru-RU" alt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3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раздел 1 ВБК должны быть указаны: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ru-RU" altLang="ru-RU" sz="13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ru-RU" alt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Уникальный номер контракта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ru-RU" alt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*Содержание изменений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ru-RU" alt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*Реквизиты документов–оснований для изменений (№/дата) или Сведения о резиденте (если изменяются только они)</a:t>
            </a:r>
          </a:p>
          <a:p>
            <a:pPr marL="0" indent="0" algn="just">
              <a:buNone/>
            </a:pPr>
            <a:r>
              <a:rPr lang="ru-RU" altLang="ru-RU" sz="13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35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Дата подписания резидентом заявления о внесении изменений в раздел 1 ВБК</a:t>
            </a:r>
            <a:r>
              <a:rPr lang="ru-RU" alt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altLang="ru-RU" sz="1400" b="1" u="sng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Сроки подачи заявления</a:t>
            </a:r>
            <a:endParaRPr lang="ru-RU" altLang="ru-RU" sz="1400" b="1" u="sng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6381285"/>
            <a:ext cx="8136904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/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одного Заявления - при </a:t>
            </a:r>
            <a:r>
              <a:rPr lang="ru-RU" alt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сведений о резиденте, </a:t>
            </a:r>
            <a:r>
              <a:rPr lang="ru-RU" alt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 </a:t>
            </a:r>
            <a:r>
              <a:rPr lang="ru-RU" alt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в </a:t>
            </a:r>
            <a:r>
              <a:rPr lang="ru-RU" alt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Контракте </a:t>
            </a:r>
            <a:r>
              <a:rPr lang="ru-RU" alt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 возможности его продления без подписания </a:t>
            </a:r>
            <a:r>
              <a:rPr lang="ru-RU" alt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дополнений, когда К действует </a:t>
            </a:r>
            <a:r>
              <a:rPr lang="ru-RU" alt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исполнения сторонами </a:t>
            </a:r>
            <a:r>
              <a:rPr lang="ru-RU" alt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обязательств.</a:t>
            </a:r>
            <a:endParaRPr lang="ru-RU" alt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5905500" cy="673100"/>
          </a:xfrm>
        </p:spPr>
        <p:txBody>
          <a:bodyPr/>
          <a:lstStyle/>
          <a:p>
            <a:r>
              <a:rPr lang="ru-RU" sz="1600" kern="1200" dirty="0">
                <a:latin typeface="Arial"/>
              </a:rPr>
              <a:t>Снятие с учета контракта </a:t>
            </a:r>
            <a:br>
              <a:rPr lang="ru-RU" sz="1600" kern="1200" dirty="0">
                <a:latin typeface="Arial"/>
              </a:rPr>
            </a:br>
            <a:r>
              <a:rPr lang="ru-RU" sz="1600" kern="1200" dirty="0">
                <a:latin typeface="Arial"/>
              </a:rPr>
              <a:t>(кредитного договора) (Гл. 6 181-И)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5837649"/>
              </p:ext>
            </p:extLst>
          </p:nvPr>
        </p:nvGraphicFramePr>
        <p:xfrm>
          <a:off x="713817" y="90872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133" y="5805264"/>
            <a:ext cx="8564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Банк имеет право самостоятельно снять с учета Контракт </a:t>
            </a:r>
            <a:r>
              <a:rPr lang="ru-RU" sz="1400" b="1" u="sng" dirty="0" smtClean="0">
                <a:solidFill>
                  <a:srgbClr val="FF0000"/>
                </a:solidFill>
              </a:rPr>
              <a:t>по истечении 90 календарных дней</a:t>
            </a:r>
            <a:r>
              <a:rPr lang="ru-RU" sz="1400" b="1" dirty="0" smtClean="0">
                <a:solidFill>
                  <a:srgbClr val="0070C0"/>
                </a:solidFill>
              </a:rPr>
              <a:t>, следующих за датой, указанной в графе 6 пункта 3 Раздела 1 ВБК.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При закрытии резидентом </a:t>
            </a:r>
            <a:r>
              <a:rPr lang="ru-RU" sz="1400" b="1" u="sng" dirty="0" smtClean="0">
                <a:solidFill>
                  <a:srgbClr val="FF0000"/>
                </a:solidFill>
              </a:rPr>
              <a:t>всех</a:t>
            </a:r>
            <a:r>
              <a:rPr lang="ru-RU" sz="1400" b="1" dirty="0" smtClean="0">
                <a:solidFill>
                  <a:srgbClr val="0070C0"/>
                </a:solidFill>
              </a:rPr>
              <a:t> счетов в банке УК без снятия с учета К (КД) либо при ликвидации резидента, банк УК вправе снять Контракт в установленный им срок. 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905500" cy="482211"/>
          </a:xfrm>
        </p:spPr>
        <p:txBody>
          <a:bodyPr/>
          <a:lstStyle/>
          <a:p>
            <a:pPr algn="ctr"/>
            <a:r>
              <a:rPr lang="ru-RU" sz="1600" kern="1200" dirty="0" smtClean="0">
                <a:latin typeface="Arial"/>
              </a:rPr>
              <a:t/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Федеральный </a:t>
            </a:r>
            <a:r>
              <a:rPr lang="ru-RU" sz="1600" kern="1200" dirty="0">
                <a:latin typeface="Arial"/>
              </a:rPr>
              <a:t>закон № 325-ФЗ от 14.11.2017</a:t>
            </a:r>
            <a:br>
              <a:rPr lang="ru-RU" sz="1600" kern="1200" dirty="0">
                <a:latin typeface="Arial"/>
              </a:rPr>
            </a:br>
            <a:r>
              <a:rPr lang="ru-RU" sz="1600" kern="1200" dirty="0">
                <a:latin typeface="Arial"/>
              </a:rPr>
              <a:t> </a:t>
            </a:r>
            <a:r>
              <a:rPr lang="ru-RU" sz="1600" kern="1200" dirty="0" smtClean="0">
                <a:latin typeface="Arial"/>
              </a:rPr>
              <a:t>(</a:t>
            </a:r>
            <a:r>
              <a:rPr lang="ru-RU" sz="1600" kern="1200" dirty="0">
                <a:latin typeface="Arial"/>
              </a:rPr>
              <a:t>вступает в силу с 14.05.2018 года)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35889"/>
            <a:ext cx="8568952" cy="5432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600" b="0" kern="1200" smtClean="0">
                <a:solidFill>
                  <a:srgbClr val="536274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Изменения в валютном законодательстве</a:t>
            </a:r>
            <a:endParaRPr lang="ru-RU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2760" y="1892820"/>
            <a:ext cx="8883625" cy="648072"/>
          </a:xfrm>
          <a:prstGeom prst="flowChartProcess">
            <a:avLst/>
          </a:prstGeom>
          <a:solidFill>
            <a:srgbClr val="2DB58B"/>
          </a:solidFill>
          <a:ln w="9525">
            <a:gradFill>
              <a:gsLst>
                <a:gs pos="0">
                  <a:srgbClr val="26867F"/>
                </a:gs>
                <a:gs pos="100000">
                  <a:srgbClr val="48D317"/>
                </a:gs>
              </a:gsLst>
              <a:lin ang="18900000" scaled="0"/>
            </a:gra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143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 целях исполнения требования о репатриации иностранной валюты и валюты Российской Федерации во внешнеторговых договорах (контрактах) должны быть указаны сроки исполнения сторонами обязательств.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0210" y="4282506"/>
            <a:ext cx="4032000" cy="2314845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 extrusionH="76200">
            <a:bevelB w="114300" prst="artDeco"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13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 сроках получения от нерезидентов на свои счета в уполномоченных банках иностранной валюты и (или) валюты Российской Федерации за </a:t>
            </a:r>
            <a:r>
              <a:rPr lang="ru-RU" altLang="ru-RU" sz="13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исполнение </a:t>
            </a:r>
            <a:r>
              <a:rPr lang="ru-RU" altLang="ru-RU" sz="13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обязательств по внешнеторговым договорам (контрактам) путем передачи нерезидентам товаров, выполнения для них работ, оказания им услуг, передачи им информации и РИД, в том числе исключительных прав на них, в соответствии с условиями внешнеторговых договоров (контрактов);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72065" y="2637060"/>
            <a:ext cx="8867935" cy="576064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При осуществлении внешнеторговой деятельности резиденты обязаны представлять уполномоченным банкам информацию</a:t>
            </a:r>
            <a:endParaRPr lang="ru-RU" altLang="ru-RU" sz="14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33160" y="1214422"/>
            <a:ext cx="8852138" cy="568935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altLang="ru-RU" sz="14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Изменения части 1.1 статьи 19 Федерального закона от 10.12.2003 № 173-ФЗ «О валютном регулировании и валютном контроле» (далее – Федеральный закон № 173-ФЗ)</a:t>
            </a:r>
            <a:endParaRPr lang="ru-RU" altLang="ru-RU" sz="14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993294" y="4282505"/>
            <a:ext cx="4032000" cy="23148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13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 сроках исполнения  нерезидентами обязательств  по внешнеторговым договорам (контрактам) путем передачи резидентам товаров, выполнения для них работ, оказания им услуг, передачи им информации и РИД, в том числе исключительных прав на них, в счет осуществленных резидентами авансовых платежей и сроках возврата указанных авансовых платежей в соответствии с условиями внешнеторговых договоров (контрактов);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0210" y="3429000"/>
            <a:ext cx="4032000" cy="684000"/>
          </a:xfrm>
          <a:prstGeom prst="flowChartProcess">
            <a:avLst/>
          </a:prstGeom>
          <a:gradFill>
            <a:gsLst>
              <a:gs pos="0">
                <a:srgbClr val="26A67F"/>
              </a:gs>
              <a:gs pos="100000">
                <a:srgbClr val="34D0A0"/>
              </a:gs>
            </a:gsLst>
            <a:lin ang="18900000" scaled="0"/>
          </a:gradFill>
          <a:ln w="9525">
            <a:gradFill>
              <a:gsLst>
                <a:gs pos="0">
                  <a:srgbClr val="26867F"/>
                </a:gs>
                <a:gs pos="100000">
                  <a:srgbClr val="48D317"/>
                </a:gs>
              </a:gsLst>
              <a:lin ang="18900000" scaled="0"/>
            </a:gra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ЭКСПОРТЕРЫ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993294" y="3429000"/>
            <a:ext cx="4032000" cy="684000"/>
          </a:xfrm>
          <a:prstGeom prst="flowChartProcess">
            <a:avLst/>
          </a:prstGeom>
          <a:gradFill>
            <a:gsLst>
              <a:gs pos="0">
                <a:srgbClr val="26A67F"/>
              </a:gs>
              <a:gs pos="100000">
                <a:srgbClr val="34D0A0"/>
              </a:gs>
            </a:gsLst>
            <a:lin ang="18900000" scaled="0"/>
          </a:gradFill>
          <a:ln w="9525">
            <a:gradFill>
              <a:gsLst>
                <a:gs pos="0">
                  <a:srgbClr val="26867F"/>
                </a:gs>
                <a:gs pos="100000">
                  <a:srgbClr val="48D317"/>
                </a:gs>
              </a:gsLst>
              <a:lin ang="18900000" scaled="0"/>
            </a:gra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ИМПОРТЕРЫ</a:t>
            </a:r>
          </a:p>
        </p:txBody>
      </p:sp>
    </p:spTree>
    <p:extLst>
      <p:ext uri="{BB962C8B-B14F-4D97-AF65-F5344CB8AC3E}">
        <p14:creationId xmlns:p14="http://schemas.microsoft.com/office/powerpoint/2010/main" val="42114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704856" cy="481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kern="1200" dirty="0" smtClean="0">
                <a:latin typeface="Arial"/>
              </a:rPr>
              <a:t>Центр компетенций по </a:t>
            </a:r>
            <a:br>
              <a:rPr lang="ru-RU" sz="2400" kern="1200" dirty="0" smtClean="0">
                <a:latin typeface="Arial"/>
              </a:rPr>
            </a:br>
            <a:r>
              <a:rPr lang="ru-RU" sz="2400" kern="1200" dirty="0" smtClean="0">
                <a:latin typeface="Arial"/>
              </a:rPr>
              <a:t>Внешнеэкономической деятельности</a:t>
            </a:r>
            <a:br>
              <a:rPr lang="ru-RU" sz="2400" kern="1200" dirty="0" smtClean="0">
                <a:latin typeface="Arial"/>
              </a:rPr>
            </a:br>
            <a:r>
              <a:rPr lang="ru-RU" sz="2400" kern="1200" dirty="0" smtClean="0">
                <a:latin typeface="Arial"/>
              </a:rPr>
              <a:t>8-800-200-94-45 </a:t>
            </a:r>
            <a:endParaRPr lang="ru-RU" sz="2400" kern="1200" dirty="0">
              <a:latin typeface="Arial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8229600" cy="1080120"/>
          </a:xfrm>
        </p:spPr>
        <p:txBody>
          <a:bodyPr/>
          <a:lstStyle/>
          <a:p>
            <a:pPr marL="0" indent="457200" algn="just">
              <a:buFontTx/>
              <a:buNone/>
            </a:pPr>
            <a:endParaRPr lang="ru-RU" altLang="ru-RU" sz="1600" b="1" kern="1200" dirty="0" smtClean="0">
              <a:latin typeface="Arial"/>
              <a:ea typeface="+mj-ea"/>
              <a:cs typeface="+mj-cs"/>
            </a:endParaRPr>
          </a:p>
          <a:p>
            <a:pPr marL="0" indent="457200" algn="ctr">
              <a:buFontTx/>
              <a:buNone/>
            </a:pPr>
            <a:r>
              <a:rPr lang="ru-RU" altLang="ru-RU" sz="2400" b="1" dirty="0">
                <a:latin typeface="Arial Narrow" panose="020B0606020202030204" pitchFamily="34" charset="0"/>
              </a:rPr>
              <a:t>М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енеджер ВЭД</a:t>
            </a:r>
            <a:r>
              <a:rPr lang="ru-RU" altLang="ru-RU" sz="2400" b="1" dirty="0">
                <a:latin typeface="Arial Narrow" panose="020B0606020202030204" pitchFamily="34" charset="0"/>
              </a:rPr>
              <a:t>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по Липецкой области </a:t>
            </a:r>
          </a:p>
          <a:p>
            <a:pPr marL="0" indent="457200" algn="ctr">
              <a:buFontTx/>
              <a:buNone/>
            </a:pPr>
            <a:r>
              <a:rPr lang="ru-RU" altLang="ru-RU" sz="2400" b="1" dirty="0" smtClean="0">
                <a:latin typeface="Arial Narrow" panose="020B0606020202030204" pitchFamily="34" charset="0"/>
              </a:rPr>
              <a:t>Ларин </a:t>
            </a:r>
            <a:r>
              <a:rPr lang="ru-RU" altLang="ru-RU" sz="2400" b="1" dirty="0">
                <a:latin typeface="Arial Narrow" panose="020B0606020202030204" pitchFamily="34" charset="0"/>
              </a:rPr>
              <a:t>Олег </a:t>
            </a:r>
            <a:r>
              <a:rPr lang="ru-RU" altLang="ru-RU" sz="2400" b="1" dirty="0" smtClean="0">
                <a:latin typeface="Arial Narrow" panose="020B0606020202030204" pitchFamily="34" charset="0"/>
              </a:rPr>
              <a:t>Алексеевич </a:t>
            </a:r>
          </a:p>
          <a:p>
            <a:pPr marL="0" indent="457200">
              <a:buFontTx/>
              <a:buNone/>
            </a:pPr>
            <a:r>
              <a:rPr lang="ru-RU" altLang="ru-RU" sz="2400" b="1" dirty="0" smtClean="0">
                <a:latin typeface="Arial Narrow" panose="020B0606020202030204" pitchFamily="34" charset="0"/>
              </a:rPr>
              <a:t>тел. 8-800-200-94-45, доб. 11-035, </a:t>
            </a:r>
            <a:r>
              <a:rPr lang="en-US" altLang="ru-RU" sz="2400" b="1" dirty="0" smtClean="0">
                <a:latin typeface="Arial Narrow" panose="020B0606020202030204" pitchFamily="34" charset="0"/>
              </a:rPr>
              <a:t>OALarin@sberbank.ru</a:t>
            </a:r>
            <a:endParaRPr lang="ru-RU" altLang="ru-RU" sz="2400" b="1" dirty="0" smtClean="0">
              <a:latin typeface="Arial Narrow" panose="020B0606020202030204" pitchFamily="34" charset="0"/>
            </a:endParaRPr>
          </a:p>
          <a:p>
            <a:pPr marL="0" indent="457200">
              <a:buFontTx/>
              <a:buNone/>
            </a:pPr>
            <a:r>
              <a:rPr lang="ru-RU" altLang="ru-RU" sz="2400" b="1" dirty="0" smtClean="0">
                <a:latin typeface="Arial Narrow" panose="020B0606020202030204" pitchFamily="34" charset="0"/>
              </a:rPr>
              <a:t> </a:t>
            </a:r>
          </a:p>
          <a:p>
            <a:pPr marL="0" indent="457200" algn="just">
              <a:buNone/>
            </a:pPr>
            <a:r>
              <a:rPr lang="ru-RU" sz="2400" b="1" u="sng" dirty="0" smtClean="0">
                <a:hlinkClick r:id="rId2"/>
              </a:rPr>
              <a:t>http</a:t>
            </a:r>
            <a:r>
              <a:rPr lang="ru-RU" sz="2400" b="1" u="sng" dirty="0">
                <a:hlinkClick r:id="rId2"/>
              </a:rPr>
              <a:t>://www.sberved.ru</a:t>
            </a:r>
            <a:r>
              <a:rPr lang="ru-RU" sz="2400" b="1" dirty="0" smtClean="0"/>
              <a:t>​ - семинары по валютному     законодательству в режиме видеоконференции</a:t>
            </a:r>
            <a:endParaRPr lang="ru-RU" sz="2400" b="1" dirty="0"/>
          </a:p>
          <a:p>
            <a:pPr marL="0" indent="457200" algn="ctr">
              <a:buFontTx/>
              <a:buNone/>
            </a:pPr>
            <a:endParaRPr lang="ru-RU" altLang="ru-RU" sz="2400" b="1" dirty="0" smtClean="0">
              <a:latin typeface="Arial Narrow" panose="020B0606020202030204" pitchFamily="34" charset="0"/>
            </a:endParaRPr>
          </a:p>
          <a:p>
            <a:pPr marL="0" indent="457200" algn="just">
              <a:buFontTx/>
              <a:buNone/>
            </a:pPr>
            <a:endParaRPr lang="ru-RU" altLang="ru-RU" sz="1800" b="1" dirty="0" smtClean="0">
              <a:latin typeface="Arial Narrow" panose="020B0606020202030204" pitchFamily="34" charset="0"/>
            </a:endParaRPr>
          </a:p>
          <a:p>
            <a:pPr marL="0" indent="457200" algn="just">
              <a:buFontTx/>
              <a:buNone/>
            </a:pP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          </a:t>
            </a:r>
            <a:endParaRPr lang="ru-RU" altLang="ru-RU" sz="1600" b="1" kern="1200" dirty="0"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4028"/>
              </p:ext>
            </p:extLst>
          </p:nvPr>
        </p:nvGraphicFramePr>
        <p:xfrm>
          <a:off x="2411760" y="2276871"/>
          <a:ext cx="6336704" cy="4465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31350"/>
                <a:gridCol w="2105354"/>
              </a:tblGrid>
              <a:tr h="2409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Основные изменения </a:t>
                      </a:r>
                      <a:endParaRPr lang="ru-RU" sz="11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Для</a:t>
                      </a:r>
                      <a:r>
                        <a:rPr lang="ru-RU" sz="1100" baseline="0" dirty="0" smtClean="0"/>
                        <a:t> Клиента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639"/>
                    </a:solidFill>
                  </a:tcPr>
                </a:tc>
              </a:tr>
              <a:tr h="129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Отмена базовых документов валютного контроля: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Паспорта сделки;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Справки о валютных операциях.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Определение следующих форм учета и отчетности: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Справка о подтверждающих документах;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Ведомость банковского контроля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Либерализация ВК- снижение нагрузки на резидентов    /</a:t>
                      </a:r>
                    </a:p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уменьшение оснований для нарушения закона, снижение штрафных санкций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Сокращение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сроков  принятия контракта на обслуживание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с 3-х до 1-го дня</a:t>
                      </a:r>
                      <a:endParaRPr lang="ru-RU" sz="1200" b="1" kern="120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Повышение оперативности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352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Для экспортеров –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ведение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прощенного порядка постановки контрактов на учет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установление возможности представления распоряжения о распределении денежных средств с транзитного счета ДО представления в Банк документов по валютной операции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Расчеты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станут быстрее </a:t>
                      </a:r>
                      <a:r>
                        <a:rPr lang="ru-RU" sz="1200" kern="120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и проще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Новые суммовые критерии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постановки контракта на учет: </a:t>
                      </a:r>
                    </a:p>
                    <a:p>
                      <a:pPr marL="171450" lvl="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для импортных контрактов и кредитных договоров ≥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3 млн. руб.;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для экспортных контрактов ≥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6 млн. руб.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Упрощение работы с Банком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Самостоятельное кодирование валютных операций клиента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Банком на основании представленных клиентом документов и информации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Упрощение работы с Банком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Исключение 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представления документов по  контрактам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 200 тыс. рублей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Упрощение работы,</a:t>
                      </a:r>
                    </a:p>
                    <a:p>
                      <a:pPr rtl="0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Экономия на комиссии за ВК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6666" y="85157"/>
            <a:ext cx="68659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03C"/>
                </a:solidFill>
                <a:latin typeface="Arial"/>
                <a:ea typeface="+mj-ea"/>
                <a:cs typeface="+mj-cs"/>
              </a:rPr>
              <a:t>Основные изменения по валютному контролю </a:t>
            </a:r>
          </a:p>
          <a:p>
            <a:pPr marR="0" lv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03C"/>
                </a:solidFill>
                <a:latin typeface="Arial"/>
                <a:ea typeface="+mj-ea"/>
                <a:cs typeface="+mj-cs"/>
              </a:rPr>
              <a:t>(Инструкции Банка России №181-И от 16.08.2017 г.)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" y="2348880"/>
            <a:ext cx="1877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1296"/>
            <a:ext cx="12192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20130"/>
            <a:ext cx="12192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1034340"/>
            <a:ext cx="3601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Отменяется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Банка России от 04.06.2012 г. №138-И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9" y="10343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.2018 г.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</a:t>
            </a:r>
          </a:p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Банка России от 16.08.2017 г. №181-И</a:t>
            </a:r>
          </a:p>
        </p:txBody>
      </p:sp>
    </p:spTree>
    <p:extLst>
      <p:ext uri="{BB962C8B-B14F-4D97-AF65-F5344CB8AC3E}">
        <p14:creationId xmlns:p14="http://schemas.microsoft.com/office/powerpoint/2010/main" val="16438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271703" y="142873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953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Оформление Паспорта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сделки 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 учета и отчетности Банка России)</a:t>
            </a:r>
            <a:endParaRPr lang="ru-RU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00426" y="3032343"/>
            <a:ext cx="8533223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Штриховая стрелка вправо 55"/>
          <p:cNvSpPr/>
          <p:nvPr/>
        </p:nvSpPr>
        <p:spPr>
          <a:xfrm>
            <a:off x="3899833" y="2214554"/>
            <a:ext cx="1104223" cy="440575"/>
          </a:xfrm>
          <a:prstGeom prst="stripedRightArrow">
            <a:avLst/>
          </a:prstGeom>
          <a:gradFill flip="none" rotWithShape="1">
            <a:gsLst>
              <a:gs pos="0">
                <a:srgbClr val="26867F"/>
              </a:gs>
              <a:gs pos="100000">
                <a:srgbClr val="48D317"/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spcFirstLastPara="1" vert="horz" wrap="square" lIns="91440" tIns="45720" rIns="91440" bIns="45720" numCol="1" rtlCol="0" anchor="ctr" anchorCtr="0" compatLnSpc="1">
            <a:prstTxWarp prst="textArchDown">
              <a:avLst>
                <a:gd name="adj" fmla="val 21567311"/>
              </a:avLst>
            </a:prstTxWarp>
          </a:bodyPr>
          <a:lstStyle/>
          <a:p>
            <a:pPr algn="ctr">
              <a:lnSpc>
                <a:spcPts val="900"/>
              </a:lnSpc>
            </a:pPr>
            <a:endParaRPr lang="ru-RU" sz="900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5244" y="11308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 BE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271703" y="3399351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Переоформление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ПС/закрытие ПС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3438" y="3324525"/>
            <a:ext cx="458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Внесение изменений 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Раздел </a:t>
            </a: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Ведомость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банковского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контроля(ВБК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)/снятие контракта с учета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300426" y="5062168"/>
            <a:ext cx="8649111" cy="18982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-599767" y="5157192"/>
            <a:ext cx="529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Справка</a:t>
            </a:r>
            <a:r>
              <a:rPr lang="ru-RU" sz="12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валютных операциях </a:t>
            </a:r>
          </a:p>
          <a:p>
            <a:pPr algn="ctr"/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(форма учета и отчетности Банка России)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03837" y="5151472"/>
            <a:ext cx="386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Представление документов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информации 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валютной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операции</a:t>
            </a:r>
            <a:endParaRPr lang="ru-RU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634146" y="107108"/>
            <a:ext cx="5472608" cy="65759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703C"/>
                </a:solidFill>
                <a:latin typeface="Arial"/>
              </a:rPr>
              <a:t>Основные изменения по валютному контролю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703C"/>
                </a:solidFill>
                <a:latin typeface="Arial"/>
              </a:rPr>
              <a:t>(Инструкции Банка России №181-И от 16.08.2017 г.)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7300" y="1132200"/>
            <a:ext cx="218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86313" y="1500174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Постановка контракта на </a:t>
            </a:r>
            <a:r>
              <a:rPr lang="ru-RU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 с присвоением Уникального номера контракта/кредитного договора</a:t>
            </a:r>
            <a:endParaRPr lang="ru-RU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000240"/>
            <a:ext cx="720000" cy="84394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99" y="3929066"/>
            <a:ext cx="720000" cy="804974"/>
          </a:xfrm>
          <a:prstGeom prst="rect">
            <a:avLst/>
          </a:prstGeom>
          <a:noFill/>
          <a:ln w="41275">
            <a:solidFill>
              <a:schemeClr val="bg1">
                <a:lumMod val="65000"/>
                <a:alpha val="98000"/>
              </a:schemeClr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4" name="Штриховая стрелка вправо 123"/>
          <p:cNvSpPr/>
          <p:nvPr/>
        </p:nvSpPr>
        <p:spPr>
          <a:xfrm>
            <a:off x="3899833" y="5944013"/>
            <a:ext cx="1104223" cy="440575"/>
          </a:xfrm>
          <a:prstGeom prst="stripedRightArrow">
            <a:avLst/>
          </a:prstGeom>
          <a:gradFill flip="none" rotWithShape="1">
            <a:gsLst>
              <a:gs pos="0">
                <a:srgbClr val="26867F"/>
              </a:gs>
              <a:gs pos="100000">
                <a:srgbClr val="48D317"/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spcFirstLastPara="1" vert="horz" wrap="square" lIns="91440" tIns="45720" rIns="91440" bIns="45720" numCol="1" rtlCol="0" anchor="ctr" anchorCtr="0" compatLnSpc="1">
            <a:prstTxWarp prst="textArchDown">
              <a:avLst>
                <a:gd name="adj" fmla="val 21567311"/>
              </a:avLst>
            </a:prstTxWarp>
          </a:bodyPr>
          <a:lstStyle/>
          <a:p>
            <a:pPr algn="ctr">
              <a:lnSpc>
                <a:spcPts val="900"/>
              </a:lnSpc>
            </a:pPr>
            <a:endParaRPr lang="ru-RU" sz="900" dirty="0">
              <a:latin typeface="Segoe UI Light" panose="020B0502040204020203" pitchFamily="34" charset="0"/>
            </a:endParaRPr>
          </a:p>
        </p:txBody>
      </p:sp>
      <p:sp>
        <p:nvSpPr>
          <p:cNvPr id="125" name="Штриховая стрелка вправо 124"/>
          <p:cNvSpPr/>
          <p:nvPr/>
        </p:nvSpPr>
        <p:spPr>
          <a:xfrm>
            <a:off x="3899832" y="4248133"/>
            <a:ext cx="1104223" cy="440575"/>
          </a:xfrm>
          <a:prstGeom prst="stripedRightArrow">
            <a:avLst/>
          </a:prstGeom>
          <a:gradFill flip="none" rotWithShape="1">
            <a:gsLst>
              <a:gs pos="0">
                <a:srgbClr val="26867F"/>
              </a:gs>
              <a:gs pos="100000">
                <a:srgbClr val="48D317"/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spcFirstLastPara="1" vert="horz" wrap="square" lIns="91440" tIns="45720" rIns="91440" bIns="45720" numCol="1" rtlCol="0" anchor="ctr" anchorCtr="0" compatLnSpc="1">
            <a:prstTxWarp prst="textArchDown">
              <a:avLst>
                <a:gd name="adj" fmla="val 21567311"/>
              </a:avLst>
            </a:prstTxWarp>
          </a:bodyPr>
          <a:lstStyle/>
          <a:p>
            <a:pPr algn="ctr">
              <a:lnSpc>
                <a:spcPts val="900"/>
              </a:lnSpc>
            </a:pPr>
            <a:endParaRPr lang="ru-RU" sz="900" dirty="0">
              <a:latin typeface="Segoe UI Light" panose="020B0502040204020203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4232" r="17406" b="15223"/>
          <a:stretch/>
        </p:blipFill>
        <p:spPr bwMode="auto">
          <a:xfrm>
            <a:off x="1032635" y="5858300"/>
            <a:ext cx="1289923" cy="5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91" y="5768590"/>
            <a:ext cx="736168" cy="6181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64" y="5745298"/>
            <a:ext cx="720000" cy="838006"/>
          </a:xfrm>
          <a:prstGeom prst="rect">
            <a:avLst/>
          </a:prstGeom>
          <a:noFill/>
          <a:ln w="41275">
            <a:solidFill>
              <a:schemeClr val="bg1">
                <a:lumMod val="65000"/>
                <a:alpha val="98000"/>
              </a:schemeClr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18949" r="33882" b="23433"/>
          <a:stretch/>
        </p:blipFill>
        <p:spPr bwMode="auto">
          <a:xfrm>
            <a:off x="1325681" y="2064537"/>
            <a:ext cx="720000" cy="79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69" y="2250356"/>
            <a:ext cx="698812" cy="586789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18949" r="33882" b="23433"/>
          <a:stretch/>
        </p:blipFill>
        <p:spPr bwMode="auto">
          <a:xfrm>
            <a:off x="1309513" y="3857628"/>
            <a:ext cx="720000" cy="79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62" y="3966720"/>
            <a:ext cx="698812" cy="5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30957"/>
          </a:xfrm>
        </p:spPr>
        <p:txBody>
          <a:bodyPr/>
          <a:lstStyle/>
          <a:p>
            <a:r>
              <a:rPr lang="ru-RU" sz="1600" kern="1200" dirty="0">
                <a:latin typeface="Arial"/>
              </a:rPr>
              <a:t>Документооборот между Банком и Резидентом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754367" y="908720"/>
            <a:ext cx="7056784" cy="10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800" baseline="0">
                <a:solidFill>
                  <a:srgbClr val="00703C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703C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703C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5pPr>
            <a:lvl6pPr marL="22860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7432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2004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657600" indent="0" algn="ctr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№ 181-И предусмотрено установления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согласованного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между банком и резидентом по обмену документами и информацией в целях валютного контроля.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10740"/>
              </p:ext>
            </p:extLst>
          </p:nvPr>
        </p:nvGraphicFramePr>
        <p:xfrm>
          <a:off x="457082" y="2852936"/>
          <a:ext cx="8352928" cy="32030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38148"/>
                <a:gridCol w="4214780"/>
              </a:tblGrid>
              <a:tr h="2466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Формы </a:t>
                      </a:r>
                      <a:r>
                        <a:rPr lang="ru-RU" sz="1100" baseline="0" dirty="0" smtClean="0"/>
                        <a:t>Банка России</a:t>
                      </a:r>
                      <a:endParaRPr lang="ru-RU" sz="11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Формы  Банка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639"/>
                    </a:solidFill>
                  </a:tcPr>
                </a:tc>
              </a:tr>
              <a:tr h="461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Справка о подтверждающих документах</a:t>
                      </a:r>
                      <a:endParaRPr lang="ru-RU" sz="14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Сведения об экспортном контракте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2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Заявление о снятии с учета контракта (кредитного договора)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2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банковского контроля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Заявление о внесении изменений в раздел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Ведомости банковского контроля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1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Сведения о валютной операции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Рекомендуемая форма сопроводительного письма при представлении контракта (кредитного договора) для его постановки на учет*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Форма используется при представлении документов и информации  на бумажном носителе.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rc_mi" descr="f742ba3d3d1414b872f9737c67b9c6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6800"/>
            <a:ext cx="1512000" cy="13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54367" y="1974776"/>
            <a:ext cx="71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между Банком и Клиентом документами и информацией может осуществляться в электронном виде с использованием системы ДБО или на бумажных носителях через ВСП.</a:t>
            </a:r>
          </a:p>
        </p:txBody>
      </p:sp>
    </p:spTree>
    <p:extLst>
      <p:ext uri="{BB962C8B-B14F-4D97-AF65-F5344CB8AC3E}">
        <p14:creationId xmlns:p14="http://schemas.microsoft.com/office/powerpoint/2010/main" val="21738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2111" r="5832" b="15223"/>
          <a:stretch/>
        </p:blipFill>
        <p:spPr bwMode="auto">
          <a:xfrm>
            <a:off x="539553" y="1556792"/>
            <a:ext cx="8465760" cy="47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82848"/>
            <a:ext cx="5905500" cy="481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 smtClean="0">
                <a:latin typeface="Arial"/>
              </a:rPr>
              <a:t>Справка о подтверждающих документах</a:t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(Приложение 6 к 181-И</a:t>
            </a:r>
            <a:r>
              <a:rPr lang="ru-RU" sz="1600" kern="1200" dirty="0">
                <a:latin typeface="Arial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оформления Справки о подтверждающих документах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089540" y="3212976"/>
            <a:ext cx="853244" cy="194421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" name="Двенадцатиугольник 6"/>
          <p:cNvSpPr/>
          <p:nvPr/>
        </p:nvSpPr>
        <p:spPr bwMode="auto">
          <a:xfrm>
            <a:off x="7452321" y="764704"/>
            <a:ext cx="1552992" cy="792088"/>
          </a:xfrm>
          <a:prstGeom prst="dodec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 W3" pitchFamily="-128" charset="-128"/>
              </a:rPr>
              <a:t>15 раб. дней следующего месяца !</a:t>
            </a:r>
          </a:p>
        </p:txBody>
      </p:sp>
    </p:spTree>
    <p:extLst>
      <p:ext uri="{BB962C8B-B14F-4D97-AF65-F5344CB8AC3E}">
        <p14:creationId xmlns:p14="http://schemas.microsoft.com/office/powerpoint/2010/main" val="32360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82848"/>
            <a:ext cx="5905500" cy="481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 smtClean="0">
                <a:latin typeface="Arial"/>
              </a:rPr>
              <a:t>Ведомость банковского контроля</a:t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(</a:t>
            </a:r>
            <a:r>
              <a:rPr lang="ru-RU" sz="1600" kern="1200" smtClean="0">
                <a:latin typeface="Arial"/>
              </a:rPr>
              <a:t>Приложение 4 </a:t>
            </a:r>
            <a:r>
              <a:rPr lang="ru-RU" sz="1600" kern="1200" dirty="0" smtClean="0">
                <a:latin typeface="Arial"/>
              </a:rPr>
              <a:t>к 181-И</a:t>
            </a:r>
            <a:r>
              <a:rPr lang="ru-RU" sz="1600" kern="1200" dirty="0">
                <a:latin typeface="Arial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банковского контроля (раздел I)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9" y="1431940"/>
            <a:ext cx="7758683" cy="52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818705" y="2320309"/>
            <a:ext cx="2690037" cy="3854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646968" y="2593671"/>
            <a:ext cx="2902688" cy="3854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82848"/>
            <a:ext cx="5905500" cy="481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 smtClean="0">
                <a:latin typeface="Arial"/>
              </a:rPr>
              <a:t>Ведомость банковского контроля</a:t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(</a:t>
            </a:r>
            <a:r>
              <a:rPr lang="ru-RU" sz="1600" kern="1200" smtClean="0">
                <a:latin typeface="Arial"/>
              </a:rPr>
              <a:t>Приложение 4 </a:t>
            </a:r>
            <a:r>
              <a:rPr lang="ru-RU" sz="1600" kern="1200" dirty="0" smtClean="0">
                <a:latin typeface="Arial"/>
              </a:rPr>
              <a:t>к 181-И</a:t>
            </a:r>
            <a:r>
              <a:rPr lang="ru-RU" sz="1600" kern="1200" dirty="0">
                <a:latin typeface="Arial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банковского контроля (раздел I)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55232"/>
            <a:ext cx="7974418" cy="49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82848"/>
            <a:ext cx="5905500" cy="481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kern="1200" dirty="0" smtClean="0">
                <a:latin typeface="Arial"/>
              </a:rPr>
              <a:t/>
            </a:r>
            <a:br>
              <a:rPr lang="ru-RU" sz="1600" kern="1200" dirty="0" smtClean="0">
                <a:latin typeface="Arial"/>
              </a:rPr>
            </a:br>
            <a:r>
              <a:rPr lang="ru-RU" sz="1600" kern="1200" dirty="0" smtClean="0">
                <a:latin typeface="Arial"/>
              </a:rPr>
              <a:t>Сведения о валютной операции</a:t>
            </a:r>
            <a:endParaRPr lang="ru-RU" sz="1600" kern="1200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11579" cy="56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92688" cy="673100"/>
          </a:xfrm>
        </p:spPr>
        <p:txBody>
          <a:bodyPr>
            <a:noAutofit/>
          </a:bodyPr>
          <a:lstStyle/>
          <a:p>
            <a:r>
              <a:rPr lang="ru-RU" sz="1600" kern="1200" dirty="0">
                <a:latin typeface="Arial"/>
              </a:rPr>
              <a:t>Требование о постановке контракта (кредитного договора) на учет в уполномоченном банке (Гл. 4 181-И)</a:t>
            </a: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635948" y="908720"/>
            <a:ext cx="8136904" cy="720080"/>
          </a:xfrm>
          <a:prstGeom prst="flowChartProcess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Требование о постановке контракта на учет распространяется на   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договоры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(контракты), заключенные между </a:t>
            </a:r>
            <a:r>
              <a:rPr lang="ru-RU" altLang="ru-RU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резидентами и нерезидентами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предусматривающие 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расчетов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счета резидентов, 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открытых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уполномоченных 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банках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банках-нерезидентах</a:t>
            </a:r>
          </a:p>
          <a:p>
            <a:pPr lvl="0" algn="ctr"/>
            <a:r>
              <a:rPr lang="ru-RU" alt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635948" y="1700808"/>
            <a:ext cx="8136904" cy="504056"/>
          </a:xfrm>
          <a:prstGeom prst="flowChartProcess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balanced" dir="t"/>
          </a:scene3d>
          <a:sp3d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Сумма обязательств по контракту (кредитному договору)   на дату заключения контракта 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равна или превышает: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75405" y="2280707"/>
            <a:ext cx="4008060" cy="57606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млн. руб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788024" y="2280707"/>
            <a:ext cx="3912820" cy="57222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</a:t>
            </a:r>
            <a:r>
              <a:rPr lang="en-US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КРЕДИТНЫЙ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03175671"/>
              </p:ext>
            </p:extLst>
          </p:nvPr>
        </p:nvGraphicFramePr>
        <p:xfrm>
          <a:off x="611560" y="2852936"/>
          <a:ext cx="8208912" cy="38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3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ycjG4mi6NU2q4j1tYBPK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vro3D.oE2lF.QXcz.U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vC6H900afGVsP.5sU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ycjG4mi6NU2q4j1tYBPK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vro3D.oE2lF.QXcz.U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vC6H900afGVsP.5sUWw"/>
</p:tagLst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64D"/>
        </a:solidFill>
        <a:ln w="19050" cap="flat" cmpd="sng" algn="ctr">
          <a:noFill/>
          <a:prstDash val="solid"/>
        </a:ln>
        <a:effectLst/>
      </a:spPr>
      <a:bodyPr lIns="0" tIns="0" rIns="0" bIns="0" rtlCol="0" anchor="ctr"/>
      <a:lstStyle>
        <a:defPPr algn="ctr" defTabSz="981154">
          <a:defRPr sz="2000" kern="0" dirty="0">
            <a:solidFill>
              <a:srgbClr val="000000"/>
            </a:solidFill>
            <a:latin typeface="+mj-lt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64D"/>
        </a:solidFill>
        <a:ln w="19050" cap="flat" cmpd="sng" algn="ctr">
          <a:noFill/>
          <a:prstDash val="solid"/>
        </a:ln>
        <a:effectLst/>
      </a:spPr>
      <a:bodyPr lIns="0" tIns="0" rIns="0" bIns="0" rtlCol="0" anchor="ctr"/>
      <a:lstStyle>
        <a:defPPr algn="ctr" defTabSz="981154">
          <a:defRPr sz="2000" kern="0" dirty="0">
            <a:solidFill>
              <a:srgbClr val="000000"/>
            </a:solidFill>
            <a:latin typeface="+mj-lt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7870</TotalTime>
  <Words>1830</Words>
  <Application>Microsoft Office PowerPoint</Application>
  <PresentationFormat>Экран (4:3)</PresentationFormat>
  <Paragraphs>194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sber_present_gedonizm1</vt:lpstr>
      <vt:lpstr>Тема Office</vt:lpstr>
      <vt:lpstr>3_Firm Format - Russian</vt:lpstr>
      <vt:lpstr>4_Firm Format - Russian</vt:lpstr>
      <vt:lpstr>think-cell Slide</vt:lpstr>
      <vt:lpstr> Краткий обзор изменений  в Валютном контроле с 01.03.2018г. (не включает порядок списания и зачисления ДС) </vt:lpstr>
      <vt:lpstr>Презентация PowerPoint</vt:lpstr>
      <vt:lpstr>Презентация PowerPoint</vt:lpstr>
      <vt:lpstr>Документооборот между Банком и Резидентом</vt:lpstr>
      <vt:lpstr>Справка о подтверждающих документах (Приложение 6 к 181-И)</vt:lpstr>
      <vt:lpstr>Ведомость банковского контроля (Приложение 4 к 181-И)</vt:lpstr>
      <vt:lpstr>Ведомость банковского контроля (Приложение 4 к 181-И)</vt:lpstr>
      <vt:lpstr> Сведения о валютной операции</vt:lpstr>
      <vt:lpstr>Требование о постановке контракта (кредитного договора) на учет в уполномоченном банке (Гл. 4 181-И)</vt:lpstr>
      <vt:lpstr>Постановка контракта на учет в банк  (Гл. 5 181-И)</vt:lpstr>
      <vt:lpstr>Сроки постановки на учет контракта  (кредитного договора) (Гл. 5 181-И)</vt:lpstr>
      <vt:lpstr>Внесение изменений в контракт (кредитный договор)  (Гл. 7 181-И):  Заявление + Документы/Информация-основание*</vt:lpstr>
      <vt:lpstr>Снятие с учета контракта  (кредитного договора) (Гл. 6 181-И)</vt:lpstr>
      <vt:lpstr> Федеральный закон № 325-ФЗ от 14.11.2017  (вступает в силу с 14.05.2018 года)</vt:lpstr>
      <vt:lpstr>Центр компетенций по  Внешнеэкономической деятельности 8-800-200-94-45 </vt:lpstr>
    </vt:vector>
  </TitlesOfParts>
  <Company>ОАО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Ромашов Дмитрий Павлович</dc:creator>
  <cp:lastModifiedBy>User</cp:lastModifiedBy>
  <cp:revision>332</cp:revision>
  <dcterms:created xsi:type="dcterms:W3CDTF">2013-06-10T07:30:12Z</dcterms:created>
  <dcterms:modified xsi:type="dcterms:W3CDTF">2018-02-26T15:07:00Z</dcterms:modified>
</cp:coreProperties>
</file>