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367502244358527E-2"/>
          <c:y val="2.6246615095520738E-2"/>
          <c:w val="0.88238760836152097"/>
          <c:h val="0.7554599753034929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Импорт</c:v>
                </c:pt>
              </c:strCache>
            </c:strRef>
          </c:tx>
          <c:dLbls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1586</c:v>
                </c:pt>
                <c:pt idx="1">
                  <c:v>1234</c:v>
                </c:pt>
                <c:pt idx="2">
                  <c:v>937</c:v>
                </c:pt>
                <c:pt idx="3">
                  <c:v>921</c:v>
                </c:pt>
                <c:pt idx="4">
                  <c:v>1287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Экспорт</c:v>
                </c:pt>
              </c:strCache>
            </c:strRef>
          </c:tx>
          <c:dLbls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4457</c:v>
                </c:pt>
                <c:pt idx="1">
                  <c:v>4351</c:v>
                </c:pt>
                <c:pt idx="2">
                  <c:v>3172</c:v>
                </c:pt>
                <c:pt idx="3">
                  <c:v>3036</c:v>
                </c:pt>
                <c:pt idx="4">
                  <c:v>4338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Оборот</c:v>
                </c:pt>
              </c:strCache>
            </c:strRef>
          </c:tx>
          <c:dLbls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6043</c:v>
                </c:pt>
                <c:pt idx="1">
                  <c:v>5585</c:v>
                </c:pt>
                <c:pt idx="2">
                  <c:v>4109</c:v>
                </c:pt>
                <c:pt idx="3">
                  <c:v>3957</c:v>
                </c:pt>
                <c:pt idx="4">
                  <c:v>5622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398848"/>
        <c:axId val="64400384"/>
      </c:lineChart>
      <c:catAx>
        <c:axId val="6439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64400384"/>
        <c:crosses val="autoZero"/>
        <c:auto val="1"/>
        <c:lblAlgn val="ctr"/>
        <c:lblOffset val="100"/>
        <c:noMultiLvlLbl val="0"/>
      </c:catAx>
      <c:valAx>
        <c:axId val="64400384"/>
        <c:scaling>
          <c:orientation val="minMax"/>
          <c:max val="72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64398848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.3476723986981331"/>
          <c:y val="0.8801592272791563"/>
          <c:w val="0.36395618567446109"/>
          <c:h val="4.9636052477980724E-2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aseline="0">
                <a:solidFill>
                  <a:schemeClr val="accent2">
                    <a:lumMod val="75000"/>
                  </a:schemeClr>
                </a:solidFill>
              </a:defRPr>
            </a:pPr>
            <a:r>
              <a:rPr lang="ru-RU" sz="2000" baseline="0" dirty="0" smtClean="0">
                <a:solidFill>
                  <a:schemeClr val="accent3">
                    <a:lumMod val="50000"/>
                  </a:schemeClr>
                </a:solidFill>
              </a:rPr>
              <a:t>доля </a:t>
            </a:r>
            <a:r>
              <a:rPr lang="ru-RU" sz="2000" baseline="0" dirty="0">
                <a:solidFill>
                  <a:schemeClr val="accent3">
                    <a:lumMod val="50000"/>
                  </a:schemeClr>
                </a:solidFill>
              </a:rPr>
              <a:t>в %</a:t>
            </a:r>
          </a:p>
        </c:rich>
      </c:tx>
      <c:layout>
        <c:manualLayout>
          <c:xMode val="edge"/>
          <c:yMode val="edge"/>
          <c:x val="0.78496923349343717"/>
          <c:y val="0.5151069524021140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в 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 i="0" baseline="0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Китай</c:v>
                </c:pt>
                <c:pt idx="1">
                  <c:v>Беларусь</c:v>
                </c:pt>
                <c:pt idx="2">
                  <c:v>Дания</c:v>
                </c:pt>
                <c:pt idx="3">
                  <c:v>Германия</c:v>
                </c:pt>
                <c:pt idx="4">
                  <c:v>Бельгия</c:v>
                </c:pt>
                <c:pt idx="5">
                  <c:v>Мексика</c:v>
                </c:pt>
                <c:pt idx="6">
                  <c:v>Турция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6</c:v>
                </c:pt>
                <c:pt idx="4">
                  <c:v>17</c:v>
                </c:pt>
                <c:pt idx="5">
                  <c:v>18</c:v>
                </c:pt>
                <c:pt idx="6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155392"/>
        <c:axId val="82156928"/>
      </c:barChart>
      <c:catAx>
        <c:axId val="821553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chemeClr val="accent2">
                    <a:lumMod val="75000"/>
                  </a:schemeClr>
                </a:solidFill>
              </a:defRPr>
            </a:pPr>
            <a:endParaRPr lang="ru-RU"/>
          </a:p>
        </c:txPr>
        <c:crossAx val="82156928"/>
        <c:crosses val="autoZero"/>
        <c:auto val="1"/>
        <c:lblAlgn val="ctr"/>
        <c:lblOffset val="100"/>
        <c:noMultiLvlLbl val="0"/>
      </c:catAx>
      <c:valAx>
        <c:axId val="8215692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82155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Тамбовская обл.</c:v>
                </c:pt>
                <c:pt idx="1">
                  <c:v>Орловская обл.</c:v>
                </c:pt>
                <c:pt idx="2">
                  <c:v>Курская обл.</c:v>
                </c:pt>
                <c:pt idx="3">
                  <c:v>Рязанская обл.</c:v>
                </c:pt>
                <c:pt idx="4">
                  <c:v>Воронежская обл.</c:v>
                </c:pt>
                <c:pt idx="5">
                  <c:v>Тульская обл.</c:v>
                </c:pt>
                <c:pt idx="6">
                  <c:v>Липецкая обл.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167</c:v>
                </c:pt>
                <c:pt idx="1">
                  <c:v>222</c:v>
                </c:pt>
                <c:pt idx="2">
                  <c:v>621</c:v>
                </c:pt>
                <c:pt idx="3">
                  <c:v>996</c:v>
                </c:pt>
                <c:pt idx="4">
                  <c:v>1317</c:v>
                </c:pt>
                <c:pt idx="5">
                  <c:v>3763</c:v>
                </c:pt>
                <c:pt idx="6">
                  <c:v>4338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205312"/>
        <c:axId val="80206080"/>
      </c:barChart>
      <c:catAx>
        <c:axId val="802053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accent2">
                    <a:lumMod val="75000"/>
                  </a:schemeClr>
                </a:solidFill>
              </a:defRPr>
            </a:pPr>
            <a:endParaRPr lang="ru-RU"/>
          </a:p>
        </c:txPr>
        <c:crossAx val="80206080"/>
        <c:crosses val="autoZero"/>
        <c:auto val="1"/>
        <c:lblAlgn val="ctr"/>
        <c:lblOffset val="100"/>
        <c:noMultiLvlLbl val="0"/>
      </c:catAx>
      <c:valAx>
        <c:axId val="8020608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80205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Машиностр. Продукция</c:v>
                </c:pt>
                <c:pt idx="1">
                  <c:v>Изделия из металла</c:v>
                </c:pt>
                <c:pt idx="2">
                  <c:v>Химическая</c:v>
                </c:pt>
                <c:pt idx="3">
                  <c:v>Минеральная</c:v>
                </c:pt>
                <c:pt idx="4">
                  <c:v>Пищевая</c:v>
                </c:pt>
                <c:pt idx="5">
                  <c:v>Прочая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0.502</c:v>
                </c:pt>
                <c:pt idx="1">
                  <c:v>0.151</c:v>
                </c:pt>
                <c:pt idx="2">
                  <c:v>0.13200000000000001</c:v>
                </c:pt>
                <c:pt idx="3">
                  <c:v>0.08</c:v>
                </c:pt>
                <c:pt idx="4">
                  <c:v>0.08</c:v>
                </c:pt>
                <c:pt idx="5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992688643060827E-2"/>
          <c:y val="0.1040014468066387"/>
          <c:w val="0.90761608498526614"/>
          <c:h val="0.8385539754189507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noFill/>
            </a:ln>
          </c:spPr>
          <c:cat>
            <c:strRef>
              <c:f>Лист1!$A$2:$A$5</c:f>
              <c:strCache>
                <c:ptCount val="4"/>
                <c:pt idx="0">
                  <c:v>Машиностр. продукция</c:v>
                </c:pt>
                <c:pt idx="1">
                  <c:v>Пищевая</c:v>
                </c:pt>
                <c:pt idx="2">
                  <c:v>Продукция из черных металлов</c:v>
                </c:pt>
                <c:pt idx="3">
                  <c:v>Прочее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0.03</c:v>
                </c:pt>
                <c:pt idx="1">
                  <c:v>0.04</c:v>
                </c:pt>
                <c:pt idx="2">
                  <c:v>0.91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61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21922551977655505"/>
                  <c:y val="0.1643167815661807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6682466568042148"/>
                  <c:y val="-0.1885034216471074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1013430281625631"/>
                  <c:y val="-0.1323800279501108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6056883102732175"/>
                  <c:y val="4.531911601850037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4.0763014635800702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9717809132318628E-3"/>
                  <c:y val="-7.068317945179580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2994535694864312"/>
                  <c:y val="0.1560969346485868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/>
                      <a:t>Остальные страны</a:t>
                    </a:r>
                    <a:r>
                      <a:rPr lang="ru-RU" sz="1400" baseline="0" dirty="0"/>
                      <a:t>; 11%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Турция</c:v>
                </c:pt>
                <c:pt idx="1">
                  <c:v>Мексика</c:v>
                </c:pt>
                <c:pt idx="2">
                  <c:v>Бельгия</c:v>
                </c:pt>
                <c:pt idx="3">
                  <c:v>Дания</c:v>
                </c:pt>
                <c:pt idx="4">
                  <c:v>Беларусь</c:v>
                </c:pt>
                <c:pt idx="5">
                  <c:v>США</c:v>
                </c:pt>
                <c:pt idx="6">
                  <c:v>Остальные страны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0.31</c:v>
                </c:pt>
                <c:pt idx="1">
                  <c:v>0.23</c:v>
                </c:pt>
                <c:pt idx="2">
                  <c:v>0.21</c:v>
                </c:pt>
                <c:pt idx="3">
                  <c:v>7.0000000000000007E-2</c:v>
                </c:pt>
                <c:pt idx="4">
                  <c:v>0.04</c:v>
                </c:pt>
                <c:pt idx="5">
                  <c:v>0.03</c:v>
                </c:pt>
                <c:pt idx="6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8025463645801806"/>
                  <c:y val="0.1580086845494445"/>
                </c:manualLayout>
              </c:layout>
              <c:tx>
                <c:rich>
                  <a:bodyPr/>
                  <a:lstStyle/>
                  <a:p>
                    <a:r>
                      <a:rPr lang="ru-RU" sz="1300" dirty="0"/>
                      <a:t>Германия</a:t>
                    </a:r>
                    <a:r>
                      <a:rPr lang="ru-RU" dirty="0"/>
                      <a:t>; 20%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5677233180987554"/>
                  <c:y val="-1.79497565035235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725574553020126E-3"/>
                  <c:y val="2.9211864084981696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/>
                      <a:t>Нидерланды</a:t>
                    </a:r>
                    <a:r>
                      <a:rPr lang="ru-RU" dirty="0"/>
                      <a:t>; 10%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7296609137446325E-2"/>
                  <c:y val="1.368599765487590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9848254408514003E-2"/>
                  <c:y val="7.72832343420215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3449348539817417E-2"/>
                  <c:y val="7.525350372285385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8245099203536772E-2"/>
                  <c:y val="9.952265830435319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2183754008175338"/>
                  <c:y val="0.13264783036570355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Остальные страны</a:t>
                    </a:r>
                    <a:r>
                      <a:rPr lang="ru-RU" dirty="0"/>
                      <a:t>; 29%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Германия</c:v>
                </c:pt>
                <c:pt idx="1">
                  <c:v>Китай</c:v>
                </c:pt>
                <c:pt idx="2">
                  <c:v>Нидерланды</c:v>
                </c:pt>
                <c:pt idx="3">
                  <c:v>Италия</c:v>
                </c:pt>
                <c:pt idx="4">
                  <c:v>Украина</c:v>
                </c:pt>
                <c:pt idx="5">
                  <c:v>Беларусь</c:v>
                </c:pt>
                <c:pt idx="6">
                  <c:v>Польша</c:v>
                </c:pt>
                <c:pt idx="7">
                  <c:v>Остальные страны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0.2</c:v>
                </c:pt>
                <c:pt idx="1">
                  <c:v>0.14000000000000001</c:v>
                </c:pt>
                <c:pt idx="2">
                  <c:v>0.1</c:v>
                </c:pt>
                <c:pt idx="3">
                  <c:v>0.09</c:v>
                </c:pt>
                <c:pt idx="4">
                  <c:v>7.0000000000000007E-2</c:v>
                </c:pt>
                <c:pt idx="5">
                  <c:v>0.06</c:v>
                </c:pt>
                <c:pt idx="6">
                  <c:v>0.05</c:v>
                </c:pt>
                <c:pt idx="7">
                  <c:v>0.28999999999999998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Рисунок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0" y="-2060848"/>
          <a:ext cx="1224136" cy="50405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0.1269</cdr:x>
      <cdr:y>0.14919</cdr:y>
    </cdr:from>
    <cdr:to>
      <cdr:x>0.55827</cdr:x>
      <cdr:y>0.44451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66022" y="461953"/>
          <a:ext cx="1584176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</a:rPr>
            <a:t>50%</a:t>
          </a:r>
          <a:endParaRPr lang="ru-RU" sz="1400" dirty="0" smtClean="0">
            <a:solidFill>
              <a:schemeClr val="tx1"/>
            </a:solidFill>
          </a:endParaRPr>
        </a:p>
        <a:p xmlns:a="http://schemas.openxmlformats.org/drawingml/2006/main">
          <a:pPr algn="ctr"/>
          <a:r>
            <a:rPr lang="ru-RU" sz="1400" dirty="0" err="1">
              <a:solidFill>
                <a:schemeClr val="tx1"/>
              </a:solidFill>
            </a:rPr>
            <a:t>м</a:t>
          </a:r>
          <a:r>
            <a:rPr lang="ru-RU" sz="1400" dirty="0" err="1" smtClean="0">
              <a:solidFill>
                <a:schemeClr val="tx1"/>
              </a:solidFill>
            </a:rPr>
            <a:t>ашино</a:t>
          </a:r>
          <a:r>
            <a:rPr lang="ru-RU" sz="1400" dirty="0" smtClean="0">
              <a:solidFill>
                <a:schemeClr val="tx1"/>
              </a:solidFill>
            </a:rPr>
            <a:t>-строительная</a:t>
          </a:r>
        </a:p>
        <a:p xmlns:a="http://schemas.openxmlformats.org/drawingml/2006/main">
          <a:pPr algn="ctr"/>
          <a:r>
            <a:rPr lang="ru-RU" sz="1400" dirty="0" smtClean="0">
              <a:solidFill>
                <a:schemeClr val="tx1"/>
              </a:solidFill>
            </a:rPr>
            <a:t>продукция</a:t>
          </a:r>
          <a:endParaRPr lang="en-US" sz="1400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chart" Target="../charts/chart3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chart" Target="../charts/chart6.xml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gif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</p:spPr>
        <p:txBody>
          <a:bodyPr>
            <a:normAutofit/>
          </a:bodyPr>
          <a:lstStyle/>
          <a:p>
            <a:r>
              <a:rPr lang="ru-RU" sz="1800" dirty="0"/>
              <a:t>Внешнеторговый оборот Липецкой </a:t>
            </a:r>
            <a:r>
              <a:rPr lang="ru-RU" sz="1800" dirty="0" smtClean="0"/>
              <a:t>области в 2013 -2017гг.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600" dirty="0"/>
              <a:t>(млн</a:t>
            </a:r>
            <a:r>
              <a:rPr lang="ru-RU" sz="1600" dirty="0" smtClean="0"/>
              <a:t>. долларов </a:t>
            </a:r>
            <a:r>
              <a:rPr lang="ru-RU" sz="1600" dirty="0"/>
              <a:t>США)</a:t>
            </a:r>
            <a:endParaRPr lang="en-US" sz="1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90143148"/>
              </p:ext>
            </p:extLst>
          </p:nvPr>
        </p:nvGraphicFramePr>
        <p:xfrm>
          <a:off x="33736" y="980728"/>
          <a:ext cx="8994775" cy="5246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939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64807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Основные торговые партнеры </a:t>
            </a:r>
            <a:r>
              <a:rPr lang="ru-RU" sz="1800" dirty="0"/>
              <a:t>Липецкой </a:t>
            </a:r>
            <a:r>
              <a:rPr lang="ru-RU" sz="1800" dirty="0" smtClean="0"/>
              <a:t>области </a:t>
            </a:r>
            <a:r>
              <a:rPr lang="ru-RU" sz="1800" dirty="0"/>
              <a:t>в</a:t>
            </a:r>
            <a:r>
              <a:rPr lang="ru-RU" sz="1800" dirty="0" smtClean="0"/>
              <a:t> 2017 г.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 </a:t>
            </a:r>
            <a:endParaRPr lang="en-US" sz="14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69132814"/>
              </p:ext>
            </p:extLst>
          </p:nvPr>
        </p:nvGraphicFramePr>
        <p:xfrm>
          <a:off x="2627784" y="620688"/>
          <a:ext cx="6144344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91466"/>
            <a:ext cx="1224136" cy="528669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46352125"/>
              </p:ext>
            </p:extLst>
          </p:nvPr>
        </p:nvGraphicFramePr>
        <p:xfrm>
          <a:off x="1259632" y="1988840"/>
          <a:ext cx="1224136" cy="504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636912"/>
            <a:ext cx="1224136" cy="57648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356992"/>
            <a:ext cx="1224136" cy="58296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34" y="4077072"/>
            <a:ext cx="1224136" cy="58516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288" y="4813598"/>
            <a:ext cx="1254581" cy="55961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822" y="5547797"/>
            <a:ext cx="1224136" cy="57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54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8064896" cy="86409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Сравнительный объем экспорта </a:t>
            </a:r>
            <a:r>
              <a:rPr lang="ru-RU" sz="1800" dirty="0"/>
              <a:t>Липецкой </a:t>
            </a:r>
            <a:r>
              <a:rPr lang="ru-RU" sz="1800" dirty="0" smtClean="0"/>
              <a:t>области </a:t>
            </a:r>
            <a:r>
              <a:rPr lang="ru-RU" sz="1800" dirty="0"/>
              <a:t>в</a:t>
            </a:r>
            <a:r>
              <a:rPr lang="ru-RU" sz="1800" dirty="0" smtClean="0"/>
              <a:t> 2017 г.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400" dirty="0"/>
              <a:t> </a:t>
            </a:r>
            <a:r>
              <a:rPr lang="ru-RU" sz="1400" dirty="0" smtClean="0"/>
              <a:t>(млн. долл. США)</a:t>
            </a:r>
            <a:endParaRPr lang="en-US" sz="14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7351050"/>
              </p:ext>
            </p:extLst>
          </p:nvPr>
        </p:nvGraphicFramePr>
        <p:xfrm>
          <a:off x="899592" y="3356992"/>
          <a:ext cx="7416824" cy="2983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565" y="1484784"/>
            <a:ext cx="2647701" cy="15121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96253"/>
            <a:ext cx="2123023" cy="1809705"/>
          </a:xfrm>
          <a:prstGeom prst="rect">
            <a:avLst/>
          </a:prstGeom>
        </p:spPr>
      </p:pic>
      <p:sp>
        <p:nvSpPr>
          <p:cNvPr id="7" name="Стрелка влево 6"/>
          <p:cNvSpPr/>
          <p:nvPr/>
        </p:nvSpPr>
        <p:spPr>
          <a:xfrm>
            <a:off x="2843808" y="1124744"/>
            <a:ext cx="2016226" cy="6117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место в ЦФО</a:t>
            </a:r>
            <a:endParaRPr lang="en-US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865958" y="1988840"/>
            <a:ext cx="1842506" cy="648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17 место в РФ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3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916416" cy="64807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Товарная </a:t>
            </a:r>
            <a:r>
              <a:rPr lang="ru-RU" sz="1800" dirty="0"/>
              <a:t>структура </a:t>
            </a:r>
            <a:r>
              <a:rPr lang="ru-RU" sz="1800" dirty="0" smtClean="0"/>
              <a:t>ЭКСПОРТА и ИМПОРТА </a:t>
            </a:r>
            <a:r>
              <a:rPr lang="ru-RU" sz="1800" dirty="0"/>
              <a:t>Липецкой </a:t>
            </a:r>
            <a:r>
              <a:rPr lang="ru-RU" sz="1800" dirty="0" smtClean="0"/>
              <a:t>области </a:t>
            </a:r>
            <a:r>
              <a:rPr lang="ru-RU" sz="1800" dirty="0"/>
              <a:t>в</a:t>
            </a:r>
            <a:r>
              <a:rPr lang="ru-RU" sz="1800" dirty="0" smtClean="0"/>
              <a:t> 2017г.</a:t>
            </a:r>
            <a:endParaRPr lang="en-US" sz="18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22620978"/>
              </p:ext>
            </p:extLst>
          </p:nvPr>
        </p:nvGraphicFramePr>
        <p:xfrm>
          <a:off x="4283968" y="2520622"/>
          <a:ext cx="367240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715865892"/>
              </p:ext>
            </p:extLst>
          </p:nvPr>
        </p:nvGraphicFramePr>
        <p:xfrm>
          <a:off x="1544405" y="2380529"/>
          <a:ext cx="3024336" cy="3273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45" y="836712"/>
            <a:ext cx="1872207" cy="1745473"/>
          </a:xfrm>
          <a:prstGeom prst="rect">
            <a:avLst/>
          </a:prstGeom>
        </p:spPr>
      </p:pic>
      <p:sp>
        <p:nvSpPr>
          <p:cNvPr id="9" name="Стрелка влево 8"/>
          <p:cNvSpPr/>
          <p:nvPr/>
        </p:nvSpPr>
        <p:spPr>
          <a:xfrm>
            <a:off x="1776048" y="1592795"/>
            <a:ext cx="1607267" cy="6117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ЭКСПОРТ</a:t>
            </a:r>
            <a:endParaRPr lang="en-US" dirty="0"/>
          </a:p>
        </p:txBody>
      </p:sp>
      <p:sp>
        <p:nvSpPr>
          <p:cNvPr id="10" name="Стрелка влево 9"/>
          <p:cNvSpPr/>
          <p:nvPr/>
        </p:nvSpPr>
        <p:spPr>
          <a:xfrm>
            <a:off x="5490043" y="1628800"/>
            <a:ext cx="1640119" cy="5397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ИМПОРТ</a:t>
            </a: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38503" y="3005534"/>
            <a:ext cx="129614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91%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п</a:t>
            </a:r>
            <a:r>
              <a:rPr lang="ru-RU" sz="1400" dirty="0" smtClean="0">
                <a:solidFill>
                  <a:schemeClr val="tx1"/>
                </a:solidFill>
              </a:rPr>
              <a:t>родукция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из черных металлов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981" y="4122680"/>
            <a:ext cx="1083245" cy="108324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397" y="4098503"/>
            <a:ext cx="1121509" cy="943544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753192" y="4973724"/>
            <a:ext cx="1224136" cy="572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2% - прочая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продукция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6522" y="4181583"/>
            <a:ext cx="1215015" cy="609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3% - </a:t>
            </a:r>
            <a:r>
              <a:rPr lang="ru-RU" sz="1200" dirty="0" err="1" smtClean="0">
                <a:solidFill>
                  <a:schemeClr val="tx1"/>
                </a:solidFill>
              </a:rPr>
              <a:t>машино</a:t>
            </a:r>
            <a:r>
              <a:rPr lang="ru-RU" sz="12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строительная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продукция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1728" y="3005534"/>
            <a:ext cx="1581494" cy="448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4</a:t>
            </a:r>
            <a:r>
              <a:rPr lang="ru-RU" sz="1200" dirty="0" smtClean="0">
                <a:solidFill>
                  <a:schemeClr val="tx1"/>
                </a:solidFill>
              </a:rPr>
              <a:t>% - пищевая продукция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1259632" y="4437112"/>
            <a:ext cx="407316" cy="536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1177921" y="3370905"/>
            <a:ext cx="441751" cy="346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1259632" y="4122679"/>
            <a:ext cx="36004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05" y="3515975"/>
            <a:ext cx="729916" cy="61409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85" y="2406691"/>
            <a:ext cx="587269" cy="58726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7031801" y="5532286"/>
            <a:ext cx="1157419" cy="655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8%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пищевая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продукция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674" y="6021288"/>
            <a:ext cx="667672" cy="667672"/>
          </a:xfrm>
          <a:prstGeom prst="rect">
            <a:avLst/>
          </a:prstGeom>
        </p:spPr>
      </p:pic>
      <p:cxnSp>
        <p:nvCxnSpPr>
          <p:cNvPr id="38" name="Прямая соединительная линия 37"/>
          <p:cNvCxnSpPr/>
          <p:nvPr/>
        </p:nvCxnSpPr>
        <p:spPr>
          <a:xfrm>
            <a:off x="7031801" y="5259931"/>
            <a:ext cx="348511" cy="350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7884368" y="4714360"/>
            <a:ext cx="1157419" cy="655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8%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минеральная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продукция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 flipV="1">
            <a:off x="7430490" y="4705420"/>
            <a:ext cx="513856" cy="171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Рисунок 6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301" y="5241620"/>
            <a:ext cx="451170" cy="609079"/>
          </a:xfrm>
          <a:prstGeom prst="rect">
            <a:avLst/>
          </a:prstGeom>
        </p:spPr>
      </p:pic>
      <p:sp>
        <p:nvSpPr>
          <p:cNvPr id="64" name="Прямоугольник 63"/>
          <p:cNvSpPr/>
          <p:nvPr/>
        </p:nvSpPr>
        <p:spPr>
          <a:xfrm>
            <a:off x="7884367" y="3216282"/>
            <a:ext cx="1157419" cy="655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8%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химическая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продукция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031800" y="2264757"/>
            <a:ext cx="1788671" cy="476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15% - металлоизделия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790796" y="5980724"/>
            <a:ext cx="1224136" cy="572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6</a:t>
            </a:r>
            <a:r>
              <a:rPr lang="ru-RU" sz="1200" dirty="0" smtClean="0">
                <a:solidFill>
                  <a:schemeClr val="tx1"/>
                </a:solidFill>
              </a:rPr>
              <a:t>% - прочая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продукция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9" name="Прямая соединительная линия 68"/>
          <p:cNvCxnSpPr>
            <a:endCxn id="68" idx="0"/>
          </p:cNvCxnSpPr>
          <p:nvPr/>
        </p:nvCxnSpPr>
        <p:spPr>
          <a:xfrm>
            <a:off x="6385995" y="5532286"/>
            <a:ext cx="16869" cy="448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7595464" y="3662296"/>
            <a:ext cx="408489" cy="109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6804248" y="2502841"/>
            <a:ext cx="288034" cy="238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Рисунок 7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070" y="3717012"/>
            <a:ext cx="709401" cy="709401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1" y="2560668"/>
            <a:ext cx="874151" cy="65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559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064896" cy="576064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Географическая структура </a:t>
            </a:r>
            <a:r>
              <a:rPr lang="ru-RU" sz="2000" dirty="0" smtClean="0"/>
              <a:t>ЭКСПОРТА и ИМПОРТА Липецкой области в 2017 г.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1800" dirty="0"/>
              <a:t> </a:t>
            </a:r>
            <a:endParaRPr lang="en-US" sz="18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40601772"/>
              </p:ext>
            </p:extLst>
          </p:nvPr>
        </p:nvGraphicFramePr>
        <p:xfrm>
          <a:off x="467544" y="1844824"/>
          <a:ext cx="410445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72274073"/>
              </p:ext>
            </p:extLst>
          </p:nvPr>
        </p:nvGraphicFramePr>
        <p:xfrm>
          <a:off x="4716016" y="1412776"/>
          <a:ext cx="4176464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976671"/>
            <a:ext cx="1872207" cy="1745473"/>
          </a:xfrm>
          <a:prstGeom prst="rect">
            <a:avLst/>
          </a:prstGeom>
        </p:spPr>
      </p:pic>
      <p:sp>
        <p:nvSpPr>
          <p:cNvPr id="10" name="Стрелка влево 9"/>
          <p:cNvSpPr/>
          <p:nvPr/>
        </p:nvSpPr>
        <p:spPr>
          <a:xfrm>
            <a:off x="5652120" y="1311699"/>
            <a:ext cx="2016226" cy="6117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ИМПОРТ</a:t>
            </a:r>
            <a:endParaRPr lang="en-US" dirty="0"/>
          </a:p>
        </p:txBody>
      </p:sp>
      <p:sp>
        <p:nvSpPr>
          <p:cNvPr id="11" name="Стрелка влево 10"/>
          <p:cNvSpPr/>
          <p:nvPr/>
        </p:nvSpPr>
        <p:spPr>
          <a:xfrm>
            <a:off x="1475656" y="1311699"/>
            <a:ext cx="2016224" cy="6117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ЭКСПОРТ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159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172</Words>
  <Application>Microsoft Office PowerPoint</Application>
  <PresentationFormat>Экран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Внешнеторговый оборот Липецкой области в 2013 -2017гг. (млн. долларов США)</vt:lpstr>
      <vt:lpstr>Основные торговые партнеры Липецкой области в 2017 г.  </vt:lpstr>
      <vt:lpstr>Сравнительный объем экспорта Липецкой области в 2017 г.  (млн. долл. США)</vt:lpstr>
      <vt:lpstr>Товарная структура ЭКСПОРТА и ИМПОРТА Липецкой области в 2017г.</vt:lpstr>
      <vt:lpstr>Географическая структура ЭКСПОРТА и ИМПОРТА Липецкой области в 2017 г.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Внешнеторговый оборот Липецкой области в 2017г. (млн.долларов США)</dc:title>
  <dc:creator>Управление инвестиций</dc:creator>
  <cp:lastModifiedBy>Управление инвестиций</cp:lastModifiedBy>
  <cp:revision>8</cp:revision>
  <dcterms:created xsi:type="dcterms:W3CDTF">2018-02-15T06:35:43Z</dcterms:created>
  <dcterms:modified xsi:type="dcterms:W3CDTF">2018-02-26T09:15:15Z</dcterms:modified>
</cp:coreProperties>
</file>